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0" r:id="rId2"/>
    <p:sldId id="261" r:id="rId3"/>
    <p:sldId id="262" r:id="rId4"/>
  </p:sldIdLst>
  <p:sldSz cx="24384000" cy="13716000"/>
  <p:notesSz cx="6881813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7CFCA"/>
    <a:srgbClr val="1A2340"/>
    <a:srgbClr val="52A0C4"/>
    <a:srgbClr val="4AA2C1"/>
    <a:srgbClr val="67BBD6"/>
    <a:srgbClr val="616E7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99"/>
  </p:normalViewPr>
  <p:slideViewPr>
    <p:cSldViewPr snapToGrid="0" snapToObjects="1">
      <p:cViewPr varScale="1">
        <p:scale>
          <a:sx n="52" d="100"/>
          <a:sy n="52" d="100"/>
        </p:scale>
        <p:origin x="792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6DD26-32A4-2A43-990A-6F7E5E73786E}" type="datetimeFigureOut">
              <a:rPr lang="en-US" smtClean="0"/>
              <a:t>6/16/2025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AF604-6CBA-6F4A-A6F6-26E48A4D0EE4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6DD26-32A4-2A43-990A-6F7E5E73786E}" type="datetimeFigureOut">
              <a:rPr lang="en-US" smtClean="0"/>
              <a:t>6/16/2025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AF604-6CBA-6F4A-A6F6-26E48A4D0EE4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6DD26-32A4-2A43-990A-6F7E5E73786E}" type="datetimeFigureOut">
              <a:rPr lang="en-US" smtClean="0"/>
              <a:t>6/16/2025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AF604-6CBA-6F4A-A6F6-26E48A4D0EE4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6DD26-32A4-2A43-990A-6F7E5E73786E}" type="datetimeFigureOut">
              <a:rPr lang="en-US" smtClean="0"/>
              <a:t>6/16/2025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AF604-6CBA-6F4A-A6F6-26E48A4D0EE4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6DD26-32A4-2A43-990A-6F7E5E73786E}" type="datetimeFigureOut">
              <a:rPr lang="en-US" smtClean="0"/>
              <a:t>6/16/2025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AF604-6CBA-6F4A-A6F6-26E48A4D0EE4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6DD26-32A4-2A43-990A-6F7E5E73786E}" type="datetimeFigureOut">
              <a:rPr lang="en-US" smtClean="0"/>
              <a:t>6/16/2025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AF604-6CBA-6F4A-A6F6-26E48A4D0EE4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6DD26-32A4-2A43-990A-6F7E5E73786E}" type="datetimeFigureOut">
              <a:rPr lang="en-US" smtClean="0"/>
              <a:t>6/16/2025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AF604-6CBA-6F4A-A6F6-26E48A4D0EE4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6DD26-32A4-2A43-990A-6F7E5E73786E}" type="datetimeFigureOut">
              <a:rPr lang="en-US" smtClean="0"/>
              <a:t>6/16/2025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AF604-6CBA-6F4A-A6F6-26E48A4D0EE4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6DD26-32A4-2A43-990A-6F7E5E73786E}" type="datetimeFigureOut">
              <a:rPr lang="en-US" smtClean="0"/>
              <a:t>6/16/2025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AF604-6CBA-6F4A-A6F6-26E48A4D0EE4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6DD26-32A4-2A43-990A-6F7E5E73786E}" type="datetimeFigureOut">
              <a:rPr lang="en-US" smtClean="0"/>
              <a:t>6/16/2025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AF604-6CBA-6F4A-A6F6-26E48A4D0EE4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6DD26-32A4-2A43-990A-6F7E5E73786E}" type="datetimeFigureOut">
              <a:rPr lang="en-US" smtClean="0"/>
              <a:t>6/16/2025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AF604-6CBA-6F4A-A6F6-26E48A4D0EE4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zh-CN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56DD26-32A4-2A43-990A-6F7E5E73786E}" type="datetimeFigureOut">
              <a:rPr lang="en-US" smtClean="0"/>
              <a:t>6/16/2025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6AF604-6CBA-6F4A-A6F6-26E48A4D0EE4}" type="slidenum">
              <a:rPr lang="en-US" smtClean="0"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7" name="Group 166">
            <a:extLst>
              <a:ext uri="{FF2B5EF4-FFF2-40B4-BE49-F238E27FC236}">
                <a16:creationId xmlns:a16="http://schemas.microsoft.com/office/drawing/2014/main" id="{E2939AD9-145A-B878-4740-1E22A5020F66}"/>
              </a:ext>
            </a:extLst>
          </p:cNvPr>
          <p:cNvGrpSpPr/>
          <p:nvPr/>
        </p:nvGrpSpPr>
        <p:grpSpPr>
          <a:xfrm>
            <a:off x="1041143" y="736593"/>
            <a:ext cx="22624983" cy="11528437"/>
            <a:chOff x="1355468" y="965193"/>
            <a:chExt cx="22624983" cy="11528437"/>
          </a:xfrm>
        </p:grpSpPr>
        <p:sp>
          <p:nvSpPr>
            <p:cNvPr id="3" name="TextBox 1"/>
            <p:cNvSpPr txBox="1"/>
            <p:nvPr/>
          </p:nvSpPr>
          <p:spPr>
            <a:xfrm>
              <a:off x="1355468" y="965193"/>
              <a:ext cx="19882209" cy="83099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marL="0" marR="0" lvl="0" indent="0" algn="l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6000" b="1" dirty="0">
                  <a:solidFill>
                    <a:schemeClr val="bg1"/>
                  </a:solidFill>
                  <a:latin typeface="Century Gothic" panose="020B0502020202020204" pitchFamily="34" charset="0"/>
                  <a:ea typeface="Calibri"/>
                  <a:cs typeface="Calibri"/>
                  <a:sym typeface="Calibri"/>
                </a:rPr>
                <a:t>Common M&amp;A Success Metrics</a:t>
              </a:r>
              <a:endParaRPr lang="en-US" sz="4800" b="1" dirty="0">
                <a:solidFill>
                  <a:schemeClr val="bg1"/>
                </a:solidFill>
                <a:latin typeface="Century Gothic" panose="020B0502020202020204" pitchFamily="34" charset="0"/>
              </a:endParaRP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0A112A05-4ECF-F0BD-3432-2038FA55A2A2}"/>
                </a:ext>
              </a:extLst>
            </p:cNvPr>
            <p:cNvSpPr txBox="1"/>
            <p:nvPr/>
          </p:nvSpPr>
          <p:spPr>
            <a:xfrm>
              <a:off x="1355468" y="1796190"/>
              <a:ext cx="6881827" cy="76944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marR="0" lvl="0" indent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4400" b="1" dirty="0">
                  <a:solidFill>
                    <a:schemeClr val="bg1"/>
                  </a:solidFill>
                  <a:latin typeface="Century Gothic" panose="020B0502020202020204" pitchFamily="34" charset="0"/>
                  <a:ea typeface="Calibri"/>
                  <a:cs typeface="Calibri"/>
                  <a:sym typeface="Calibri"/>
                </a:rPr>
                <a:t>Sales and Costs</a:t>
              </a:r>
              <a:endParaRPr lang="en-US" sz="6000" b="1" dirty="0">
                <a:solidFill>
                  <a:schemeClr val="bg1"/>
                </a:solidFill>
                <a:latin typeface="Century Gothic" panose="020B0502020202020204" pitchFamily="34" charset="0"/>
              </a:endParaRPr>
            </a:p>
          </p:txBody>
        </p:sp>
        <p:grpSp>
          <p:nvGrpSpPr>
            <p:cNvPr id="114" name="Group 113">
              <a:extLst>
                <a:ext uri="{FF2B5EF4-FFF2-40B4-BE49-F238E27FC236}">
                  <a16:creationId xmlns:a16="http://schemas.microsoft.com/office/drawing/2014/main" id="{C47BB20D-1F53-7F17-EB48-2AB972645237}"/>
                </a:ext>
              </a:extLst>
            </p:cNvPr>
            <p:cNvGrpSpPr/>
            <p:nvPr/>
          </p:nvGrpSpPr>
          <p:grpSpPr>
            <a:xfrm>
              <a:off x="1384965" y="3228821"/>
              <a:ext cx="22595486" cy="9264809"/>
              <a:chOff x="1384965" y="3043543"/>
              <a:chExt cx="22595486" cy="9264809"/>
            </a:xfrm>
          </p:grpSpPr>
          <p:grpSp>
            <p:nvGrpSpPr>
              <p:cNvPr id="113" name="Group 112">
                <a:extLst>
                  <a:ext uri="{FF2B5EF4-FFF2-40B4-BE49-F238E27FC236}">
                    <a16:creationId xmlns:a16="http://schemas.microsoft.com/office/drawing/2014/main" id="{65BD06D5-DA0B-5103-227C-D78F414B335A}"/>
                  </a:ext>
                </a:extLst>
              </p:cNvPr>
              <p:cNvGrpSpPr/>
              <p:nvPr/>
            </p:nvGrpSpPr>
            <p:grpSpPr>
              <a:xfrm>
                <a:off x="1384965" y="3043543"/>
                <a:ext cx="22595486" cy="9264809"/>
                <a:chOff x="1384965" y="3043543"/>
                <a:chExt cx="22595486" cy="9264809"/>
              </a:xfrm>
            </p:grpSpPr>
            <p:grpSp>
              <p:nvGrpSpPr>
                <p:cNvPr id="45" name="Group 44">
                  <a:extLst>
                    <a:ext uri="{FF2B5EF4-FFF2-40B4-BE49-F238E27FC236}">
                      <a16:creationId xmlns:a16="http://schemas.microsoft.com/office/drawing/2014/main" id="{FFB3F85F-7228-EF99-777D-899A56D5E608}"/>
                    </a:ext>
                  </a:extLst>
                </p:cNvPr>
                <p:cNvGrpSpPr/>
                <p:nvPr/>
              </p:nvGrpSpPr>
              <p:grpSpPr>
                <a:xfrm>
                  <a:off x="1384965" y="3043543"/>
                  <a:ext cx="22330442" cy="9264809"/>
                  <a:chOff x="1414462" y="4252909"/>
                  <a:chExt cx="22330442" cy="9264809"/>
                </a:xfrm>
              </p:grpSpPr>
              <p:grpSp>
                <p:nvGrpSpPr>
                  <p:cNvPr id="19" name="Group 18">
                    <a:extLst>
                      <a:ext uri="{FF2B5EF4-FFF2-40B4-BE49-F238E27FC236}">
                        <a16:creationId xmlns:a16="http://schemas.microsoft.com/office/drawing/2014/main" id="{FA7A74E0-BEB9-377F-EE44-ABC9B128FC23}"/>
                      </a:ext>
                    </a:extLst>
                  </p:cNvPr>
                  <p:cNvGrpSpPr/>
                  <p:nvPr/>
                </p:nvGrpSpPr>
                <p:grpSpPr>
                  <a:xfrm>
                    <a:off x="1414462" y="4252909"/>
                    <a:ext cx="22330442" cy="997494"/>
                    <a:chOff x="1414462" y="4252909"/>
                    <a:chExt cx="22330442" cy="997494"/>
                  </a:xfrm>
                </p:grpSpPr>
                <p:sp>
                  <p:nvSpPr>
                    <p:cNvPr id="2" name="Rectangle 1">
                      <a:extLst>
                        <a:ext uri="{FF2B5EF4-FFF2-40B4-BE49-F238E27FC236}">
                          <a16:creationId xmlns:a16="http://schemas.microsoft.com/office/drawing/2014/main" id="{9AE1A3DD-47EA-36E9-712E-9441B00C7EE9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414462" y="4252909"/>
                      <a:ext cx="3865461" cy="997494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>
                      <a:solidFill>
                        <a:schemeClr val="bg1"/>
                      </a:solidFill>
                    </a:ln>
                    <a:effectLst/>
                  </p:spPr>
                  <p:style>
                    <a:lnRef idx="1">
                      <a:schemeClr val="accent1"/>
                    </a:lnRef>
                    <a:fillRef idx="3">
                      <a:schemeClr val="accent1"/>
                    </a:fillRef>
                    <a:effectRef idx="2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dirty="0"/>
                    </a:p>
                  </p:txBody>
                </p:sp>
                <p:sp>
                  <p:nvSpPr>
                    <p:cNvPr id="7" name="Rectangle 6">
                      <a:extLst>
                        <a:ext uri="{FF2B5EF4-FFF2-40B4-BE49-F238E27FC236}">
                          <a16:creationId xmlns:a16="http://schemas.microsoft.com/office/drawing/2014/main" id="{6BB39D4B-E23E-628E-90D3-93544CAF421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5338917" y="4252909"/>
                      <a:ext cx="3865461" cy="997494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>
                      <a:solidFill>
                        <a:schemeClr val="bg1"/>
                      </a:solidFill>
                    </a:ln>
                    <a:effectLst/>
                  </p:spPr>
                  <p:style>
                    <a:lnRef idx="1">
                      <a:schemeClr val="accent1"/>
                    </a:lnRef>
                    <a:fillRef idx="3">
                      <a:schemeClr val="accent1"/>
                    </a:fillRef>
                    <a:effectRef idx="2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dirty="0"/>
                    </a:p>
                  </p:txBody>
                </p:sp>
                <p:sp>
                  <p:nvSpPr>
                    <p:cNvPr id="15" name="Rectangle 14">
                      <a:extLst>
                        <a:ext uri="{FF2B5EF4-FFF2-40B4-BE49-F238E27FC236}">
                          <a16:creationId xmlns:a16="http://schemas.microsoft.com/office/drawing/2014/main" id="{4541D062-9E36-BE41-A8E5-10903FF76BBC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9263372" y="4252909"/>
                      <a:ext cx="3865461" cy="997493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>
                      <a:solidFill>
                        <a:schemeClr val="bg1"/>
                      </a:solidFill>
                    </a:ln>
                    <a:effectLst/>
                  </p:spPr>
                  <p:style>
                    <a:lnRef idx="1">
                      <a:schemeClr val="accent1"/>
                    </a:lnRef>
                    <a:fillRef idx="3">
                      <a:schemeClr val="accent1"/>
                    </a:fillRef>
                    <a:effectRef idx="2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dirty="0"/>
                    </a:p>
                  </p:txBody>
                </p:sp>
                <p:sp>
                  <p:nvSpPr>
                    <p:cNvPr id="16" name="Rectangle 15">
                      <a:extLst>
                        <a:ext uri="{FF2B5EF4-FFF2-40B4-BE49-F238E27FC236}">
                          <a16:creationId xmlns:a16="http://schemas.microsoft.com/office/drawing/2014/main" id="{80F22EED-1908-14F0-25F7-52FED83615B2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3187827" y="4252909"/>
                      <a:ext cx="3865461" cy="997493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>
                      <a:solidFill>
                        <a:schemeClr val="bg1"/>
                      </a:solidFill>
                    </a:ln>
                    <a:effectLst/>
                  </p:spPr>
                  <p:style>
                    <a:lnRef idx="1">
                      <a:schemeClr val="accent1"/>
                    </a:lnRef>
                    <a:fillRef idx="3">
                      <a:schemeClr val="accent1"/>
                    </a:fillRef>
                    <a:effectRef idx="2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dirty="0"/>
                    </a:p>
                  </p:txBody>
                </p:sp>
                <p:sp>
                  <p:nvSpPr>
                    <p:cNvPr id="17" name="Rectangle 16">
                      <a:extLst>
                        <a:ext uri="{FF2B5EF4-FFF2-40B4-BE49-F238E27FC236}">
                          <a16:creationId xmlns:a16="http://schemas.microsoft.com/office/drawing/2014/main" id="{14586770-A10E-0C82-2F69-452AB9804320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7112352" y="4252909"/>
                      <a:ext cx="3865461" cy="997493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>
                      <a:solidFill>
                        <a:schemeClr val="bg1"/>
                      </a:solidFill>
                    </a:ln>
                    <a:effectLst/>
                  </p:spPr>
                  <p:style>
                    <a:lnRef idx="1">
                      <a:schemeClr val="accent1"/>
                    </a:lnRef>
                    <a:fillRef idx="3">
                      <a:schemeClr val="accent1"/>
                    </a:fillRef>
                    <a:effectRef idx="2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dirty="0"/>
                    </a:p>
                  </p:txBody>
                </p:sp>
                <p:sp>
                  <p:nvSpPr>
                    <p:cNvPr id="18" name="Rectangle 17">
                      <a:extLst>
                        <a:ext uri="{FF2B5EF4-FFF2-40B4-BE49-F238E27FC236}">
                          <a16:creationId xmlns:a16="http://schemas.microsoft.com/office/drawing/2014/main" id="{E57CA95A-58D7-DB59-A1D8-F1D7A342324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21036878" y="4252909"/>
                      <a:ext cx="2708026" cy="997493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>
                      <a:solidFill>
                        <a:schemeClr val="bg1"/>
                      </a:solidFill>
                    </a:ln>
                    <a:effectLst/>
                  </p:spPr>
                  <p:style>
                    <a:lnRef idx="1">
                      <a:schemeClr val="accent1"/>
                    </a:lnRef>
                    <a:fillRef idx="3">
                      <a:schemeClr val="accent1"/>
                    </a:fillRef>
                    <a:effectRef idx="2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dirty="0"/>
                    </a:p>
                  </p:txBody>
                </p:sp>
              </p:grpSp>
              <p:grpSp>
                <p:nvGrpSpPr>
                  <p:cNvPr id="31" name="Group 30">
                    <a:extLst>
                      <a:ext uri="{FF2B5EF4-FFF2-40B4-BE49-F238E27FC236}">
                        <a16:creationId xmlns:a16="http://schemas.microsoft.com/office/drawing/2014/main" id="{8E49EEE0-C654-0A77-8C14-7597B66BCBA1}"/>
                      </a:ext>
                    </a:extLst>
                  </p:cNvPr>
                  <p:cNvGrpSpPr/>
                  <p:nvPr/>
                </p:nvGrpSpPr>
                <p:grpSpPr>
                  <a:xfrm>
                    <a:off x="1414462" y="5303202"/>
                    <a:ext cx="22330442" cy="5374630"/>
                    <a:chOff x="1414462" y="5303202"/>
                    <a:chExt cx="22330442" cy="855383"/>
                  </a:xfrm>
                </p:grpSpPr>
                <p:sp>
                  <p:nvSpPr>
                    <p:cNvPr id="22" name="Rectangle 21">
                      <a:extLst>
                        <a:ext uri="{FF2B5EF4-FFF2-40B4-BE49-F238E27FC236}">
                          <a16:creationId xmlns:a16="http://schemas.microsoft.com/office/drawing/2014/main" id="{86BCE870-9F99-1132-D38B-7D2A50475BC0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414462" y="5303202"/>
                      <a:ext cx="3865461" cy="855383"/>
                    </a:xfrm>
                    <a:prstGeom prst="rect">
                      <a:avLst/>
                    </a:prstGeom>
                    <a:noFill/>
                    <a:ln w="25400">
                      <a:solidFill>
                        <a:schemeClr val="bg1"/>
                      </a:solidFill>
                    </a:ln>
                    <a:effectLst/>
                  </p:spPr>
                  <p:style>
                    <a:lnRef idx="1">
                      <a:schemeClr val="accent1"/>
                    </a:lnRef>
                    <a:fillRef idx="3">
                      <a:schemeClr val="accent1"/>
                    </a:fillRef>
                    <a:effectRef idx="2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dirty="0"/>
                    </a:p>
                  </p:txBody>
                </p:sp>
                <p:sp>
                  <p:nvSpPr>
                    <p:cNvPr id="23" name="Rectangle 22">
                      <a:extLst>
                        <a:ext uri="{FF2B5EF4-FFF2-40B4-BE49-F238E27FC236}">
                          <a16:creationId xmlns:a16="http://schemas.microsoft.com/office/drawing/2014/main" id="{B7FEE0DE-9A2C-DFA3-EAB6-186D95FC7A89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5338917" y="5303202"/>
                      <a:ext cx="3865461" cy="855383"/>
                    </a:xfrm>
                    <a:prstGeom prst="rect">
                      <a:avLst/>
                    </a:prstGeom>
                    <a:noFill/>
                    <a:ln w="25400">
                      <a:solidFill>
                        <a:schemeClr val="bg1"/>
                      </a:solidFill>
                    </a:ln>
                    <a:effectLst/>
                  </p:spPr>
                  <p:style>
                    <a:lnRef idx="1">
                      <a:schemeClr val="accent1"/>
                    </a:lnRef>
                    <a:fillRef idx="3">
                      <a:schemeClr val="accent1"/>
                    </a:fillRef>
                    <a:effectRef idx="2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dirty="0"/>
                    </a:p>
                  </p:txBody>
                </p:sp>
                <p:sp>
                  <p:nvSpPr>
                    <p:cNvPr id="24" name="Rectangle 23">
                      <a:extLst>
                        <a:ext uri="{FF2B5EF4-FFF2-40B4-BE49-F238E27FC236}">
                          <a16:creationId xmlns:a16="http://schemas.microsoft.com/office/drawing/2014/main" id="{26E8C048-E61B-A33C-F4EC-A2D130C6557A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9263372" y="5303202"/>
                      <a:ext cx="3865461" cy="855383"/>
                    </a:xfrm>
                    <a:prstGeom prst="rect">
                      <a:avLst/>
                    </a:prstGeom>
                    <a:noFill/>
                    <a:ln w="25400">
                      <a:solidFill>
                        <a:schemeClr val="bg1"/>
                      </a:solidFill>
                    </a:ln>
                    <a:effectLst/>
                  </p:spPr>
                  <p:style>
                    <a:lnRef idx="1">
                      <a:schemeClr val="accent1"/>
                    </a:lnRef>
                    <a:fillRef idx="3">
                      <a:schemeClr val="accent1"/>
                    </a:fillRef>
                    <a:effectRef idx="2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dirty="0"/>
                    </a:p>
                  </p:txBody>
                </p:sp>
                <p:sp>
                  <p:nvSpPr>
                    <p:cNvPr id="25" name="Rectangle 24">
                      <a:extLst>
                        <a:ext uri="{FF2B5EF4-FFF2-40B4-BE49-F238E27FC236}">
                          <a16:creationId xmlns:a16="http://schemas.microsoft.com/office/drawing/2014/main" id="{7EAE6055-C6CE-FEF2-D606-F229F65C653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3187827" y="5303202"/>
                      <a:ext cx="3865461" cy="855383"/>
                    </a:xfrm>
                    <a:prstGeom prst="rect">
                      <a:avLst/>
                    </a:prstGeom>
                    <a:noFill/>
                    <a:ln w="25400">
                      <a:solidFill>
                        <a:schemeClr val="bg1"/>
                      </a:solidFill>
                    </a:ln>
                    <a:effectLst/>
                  </p:spPr>
                  <p:style>
                    <a:lnRef idx="1">
                      <a:schemeClr val="accent1"/>
                    </a:lnRef>
                    <a:fillRef idx="3">
                      <a:schemeClr val="accent1"/>
                    </a:fillRef>
                    <a:effectRef idx="2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dirty="0"/>
                    </a:p>
                  </p:txBody>
                </p:sp>
                <p:sp>
                  <p:nvSpPr>
                    <p:cNvPr id="29" name="Rectangle 28">
                      <a:extLst>
                        <a:ext uri="{FF2B5EF4-FFF2-40B4-BE49-F238E27FC236}">
                          <a16:creationId xmlns:a16="http://schemas.microsoft.com/office/drawing/2014/main" id="{7C83FEAA-2BE2-0C98-00C1-52F0197FF5C0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7112352" y="5303202"/>
                      <a:ext cx="3865461" cy="855383"/>
                    </a:xfrm>
                    <a:prstGeom prst="rect">
                      <a:avLst/>
                    </a:prstGeom>
                    <a:noFill/>
                    <a:ln w="25400">
                      <a:solidFill>
                        <a:schemeClr val="bg1"/>
                      </a:solidFill>
                    </a:ln>
                    <a:effectLst/>
                  </p:spPr>
                  <p:style>
                    <a:lnRef idx="1">
                      <a:schemeClr val="accent1"/>
                    </a:lnRef>
                    <a:fillRef idx="3">
                      <a:schemeClr val="accent1"/>
                    </a:fillRef>
                    <a:effectRef idx="2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dirty="0"/>
                    </a:p>
                  </p:txBody>
                </p:sp>
                <p:sp>
                  <p:nvSpPr>
                    <p:cNvPr id="30" name="Rectangle 29">
                      <a:extLst>
                        <a:ext uri="{FF2B5EF4-FFF2-40B4-BE49-F238E27FC236}">
                          <a16:creationId xmlns:a16="http://schemas.microsoft.com/office/drawing/2014/main" id="{AC739054-6B3A-652B-E73E-B86931231B07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21036878" y="5303202"/>
                      <a:ext cx="2708026" cy="855383"/>
                    </a:xfrm>
                    <a:prstGeom prst="rect">
                      <a:avLst/>
                    </a:prstGeom>
                    <a:noFill/>
                    <a:ln w="25400">
                      <a:solidFill>
                        <a:schemeClr val="bg1"/>
                      </a:solidFill>
                    </a:ln>
                    <a:effectLst/>
                  </p:spPr>
                  <p:style>
                    <a:lnRef idx="1">
                      <a:schemeClr val="accent1"/>
                    </a:lnRef>
                    <a:fillRef idx="3">
                      <a:schemeClr val="accent1"/>
                    </a:fillRef>
                    <a:effectRef idx="2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dirty="0"/>
                    </a:p>
                  </p:txBody>
                </p:sp>
              </p:grpSp>
              <p:grpSp>
                <p:nvGrpSpPr>
                  <p:cNvPr id="32" name="Group 31">
                    <a:extLst>
                      <a:ext uri="{FF2B5EF4-FFF2-40B4-BE49-F238E27FC236}">
                        <a16:creationId xmlns:a16="http://schemas.microsoft.com/office/drawing/2014/main" id="{B7D6EEE4-11F8-AA81-E5F1-C5134740E5B3}"/>
                      </a:ext>
                    </a:extLst>
                  </p:cNvPr>
                  <p:cNvGrpSpPr/>
                  <p:nvPr/>
                </p:nvGrpSpPr>
                <p:grpSpPr>
                  <a:xfrm>
                    <a:off x="1414462" y="10675789"/>
                    <a:ext cx="22330442" cy="2841929"/>
                    <a:chOff x="1414462" y="5303202"/>
                    <a:chExt cx="22330442" cy="1158713"/>
                  </a:xfrm>
                </p:grpSpPr>
                <p:sp>
                  <p:nvSpPr>
                    <p:cNvPr id="33" name="Rectangle 32">
                      <a:extLst>
                        <a:ext uri="{FF2B5EF4-FFF2-40B4-BE49-F238E27FC236}">
                          <a16:creationId xmlns:a16="http://schemas.microsoft.com/office/drawing/2014/main" id="{EF74ED75-4A0E-91BE-7F5E-98974729E5BF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414462" y="5303202"/>
                      <a:ext cx="3865461" cy="1158713"/>
                    </a:xfrm>
                    <a:prstGeom prst="rect">
                      <a:avLst/>
                    </a:prstGeom>
                    <a:noFill/>
                    <a:ln w="25400">
                      <a:solidFill>
                        <a:schemeClr val="bg1"/>
                      </a:solidFill>
                    </a:ln>
                    <a:effectLst/>
                  </p:spPr>
                  <p:style>
                    <a:lnRef idx="1">
                      <a:schemeClr val="accent1"/>
                    </a:lnRef>
                    <a:fillRef idx="3">
                      <a:schemeClr val="accent1"/>
                    </a:fillRef>
                    <a:effectRef idx="2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dirty="0"/>
                    </a:p>
                  </p:txBody>
                </p:sp>
                <p:sp>
                  <p:nvSpPr>
                    <p:cNvPr id="35" name="Rectangle 34">
                      <a:extLst>
                        <a:ext uri="{FF2B5EF4-FFF2-40B4-BE49-F238E27FC236}">
                          <a16:creationId xmlns:a16="http://schemas.microsoft.com/office/drawing/2014/main" id="{39616856-3BF2-91A5-126E-85B1A4B40247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5338917" y="5303202"/>
                      <a:ext cx="3865461" cy="1158713"/>
                    </a:xfrm>
                    <a:prstGeom prst="rect">
                      <a:avLst/>
                    </a:prstGeom>
                    <a:noFill/>
                    <a:ln w="25400">
                      <a:solidFill>
                        <a:schemeClr val="bg1"/>
                      </a:solidFill>
                    </a:ln>
                    <a:effectLst/>
                  </p:spPr>
                  <p:style>
                    <a:lnRef idx="1">
                      <a:schemeClr val="accent1"/>
                    </a:lnRef>
                    <a:fillRef idx="3">
                      <a:schemeClr val="accent1"/>
                    </a:fillRef>
                    <a:effectRef idx="2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dirty="0"/>
                    </a:p>
                  </p:txBody>
                </p:sp>
                <p:sp>
                  <p:nvSpPr>
                    <p:cNvPr id="37" name="Rectangle 36">
                      <a:extLst>
                        <a:ext uri="{FF2B5EF4-FFF2-40B4-BE49-F238E27FC236}">
                          <a16:creationId xmlns:a16="http://schemas.microsoft.com/office/drawing/2014/main" id="{4EFE9842-2E7B-8585-07A2-92BC0CDC3942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9263372" y="5303202"/>
                      <a:ext cx="3865461" cy="1153067"/>
                    </a:xfrm>
                    <a:prstGeom prst="rect">
                      <a:avLst/>
                    </a:prstGeom>
                    <a:noFill/>
                    <a:ln w="25400">
                      <a:solidFill>
                        <a:schemeClr val="bg1"/>
                      </a:solidFill>
                    </a:ln>
                    <a:effectLst/>
                  </p:spPr>
                  <p:style>
                    <a:lnRef idx="1">
                      <a:schemeClr val="accent1"/>
                    </a:lnRef>
                    <a:fillRef idx="3">
                      <a:schemeClr val="accent1"/>
                    </a:fillRef>
                    <a:effectRef idx="2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dirty="0"/>
                    </a:p>
                  </p:txBody>
                </p:sp>
                <p:sp>
                  <p:nvSpPr>
                    <p:cNvPr id="38" name="Rectangle 37">
                      <a:extLst>
                        <a:ext uri="{FF2B5EF4-FFF2-40B4-BE49-F238E27FC236}">
                          <a16:creationId xmlns:a16="http://schemas.microsoft.com/office/drawing/2014/main" id="{C5863719-7F35-26A7-F20D-FB3699B2223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3187827" y="5303202"/>
                      <a:ext cx="3865461" cy="1158713"/>
                    </a:xfrm>
                    <a:prstGeom prst="rect">
                      <a:avLst/>
                    </a:prstGeom>
                    <a:noFill/>
                    <a:ln w="25400">
                      <a:solidFill>
                        <a:schemeClr val="bg1"/>
                      </a:solidFill>
                    </a:ln>
                    <a:effectLst/>
                  </p:spPr>
                  <p:style>
                    <a:lnRef idx="1">
                      <a:schemeClr val="accent1"/>
                    </a:lnRef>
                    <a:fillRef idx="3">
                      <a:schemeClr val="accent1"/>
                    </a:fillRef>
                    <a:effectRef idx="2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dirty="0"/>
                    </a:p>
                  </p:txBody>
                </p:sp>
                <p:sp>
                  <p:nvSpPr>
                    <p:cNvPr id="39" name="Rectangle 38">
                      <a:extLst>
                        <a:ext uri="{FF2B5EF4-FFF2-40B4-BE49-F238E27FC236}">
                          <a16:creationId xmlns:a16="http://schemas.microsoft.com/office/drawing/2014/main" id="{69A23D1C-80FC-0B6C-5DD0-6E6B01AA144D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7112352" y="5303202"/>
                      <a:ext cx="3865461" cy="1158713"/>
                    </a:xfrm>
                    <a:prstGeom prst="rect">
                      <a:avLst/>
                    </a:prstGeom>
                    <a:noFill/>
                    <a:ln w="25400">
                      <a:solidFill>
                        <a:schemeClr val="bg1"/>
                      </a:solidFill>
                    </a:ln>
                    <a:effectLst/>
                  </p:spPr>
                  <p:style>
                    <a:lnRef idx="1">
                      <a:schemeClr val="accent1"/>
                    </a:lnRef>
                    <a:fillRef idx="3">
                      <a:schemeClr val="accent1"/>
                    </a:fillRef>
                    <a:effectRef idx="2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dirty="0"/>
                    </a:p>
                  </p:txBody>
                </p:sp>
                <p:sp>
                  <p:nvSpPr>
                    <p:cNvPr id="40" name="Rectangle 39">
                      <a:extLst>
                        <a:ext uri="{FF2B5EF4-FFF2-40B4-BE49-F238E27FC236}">
                          <a16:creationId xmlns:a16="http://schemas.microsoft.com/office/drawing/2014/main" id="{03716E62-0737-5605-EC7B-523774FE0063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21036878" y="5303202"/>
                      <a:ext cx="2708026" cy="1158713"/>
                    </a:xfrm>
                    <a:prstGeom prst="rect">
                      <a:avLst/>
                    </a:prstGeom>
                    <a:noFill/>
                    <a:ln w="25400">
                      <a:solidFill>
                        <a:schemeClr val="bg1"/>
                      </a:solidFill>
                    </a:ln>
                    <a:effectLst/>
                  </p:spPr>
                  <p:style>
                    <a:lnRef idx="1">
                      <a:schemeClr val="accent1"/>
                    </a:lnRef>
                    <a:fillRef idx="3">
                      <a:schemeClr val="accent1"/>
                    </a:fillRef>
                    <a:effectRef idx="2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dirty="0"/>
                    </a:p>
                  </p:txBody>
                </p:sp>
              </p:grpSp>
            </p:grpSp>
            <p:grpSp>
              <p:nvGrpSpPr>
                <p:cNvPr id="112" name="Group 111">
                  <a:extLst>
                    <a:ext uri="{FF2B5EF4-FFF2-40B4-BE49-F238E27FC236}">
                      <a16:creationId xmlns:a16="http://schemas.microsoft.com/office/drawing/2014/main" id="{563C5FE4-84E1-AA0C-ADA6-885CCFDAD2A4}"/>
                    </a:ext>
                  </a:extLst>
                </p:cNvPr>
                <p:cNvGrpSpPr/>
                <p:nvPr/>
              </p:nvGrpSpPr>
              <p:grpSpPr>
                <a:xfrm>
                  <a:off x="1673941" y="3074509"/>
                  <a:ext cx="22306510" cy="8751230"/>
                  <a:chOff x="1673941" y="3074509"/>
                  <a:chExt cx="22306510" cy="8751230"/>
                </a:xfrm>
              </p:grpSpPr>
              <p:sp>
                <p:nvSpPr>
                  <p:cNvPr id="48" name="TextBox 47">
                    <a:extLst>
                      <a:ext uri="{FF2B5EF4-FFF2-40B4-BE49-F238E27FC236}">
                        <a16:creationId xmlns:a16="http://schemas.microsoft.com/office/drawing/2014/main" id="{DFF962DB-887B-8798-865E-5617CAA61EE1}"/>
                      </a:ext>
                    </a:extLst>
                  </p:cNvPr>
                  <p:cNvSpPr txBox="1"/>
                  <p:nvPr/>
                </p:nvSpPr>
                <p:spPr>
                  <a:xfrm>
                    <a:off x="1673941" y="3074509"/>
                    <a:ext cx="3605981" cy="977383"/>
                  </a:xfrm>
                  <a:prstGeom prst="rect">
                    <a:avLst/>
                  </a:prstGeom>
                  <a:noFill/>
                </p:spPr>
                <p:txBody>
                  <a:bodyPr wrap="square">
                    <a:spAutoFit/>
                  </a:bodyPr>
                  <a:lstStyle/>
                  <a:p>
                    <a:pPr marL="0" marR="0" lvl="0" indent="0" rtl="0">
                      <a:lnSpc>
                        <a:spcPct val="107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rPr lang="en-US" sz="2800" b="1" u="none" strike="noStrike" cap="none" dirty="0">
                        <a:latin typeface="Century Gothic" panose="020B0502020202020204" pitchFamily="34" charset="0"/>
                      </a:rPr>
                      <a:t>Area </a:t>
                    </a:r>
                    <a:endParaRPr lang="en-US" sz="2800" b="1" dirty="0">
                      <a:latin typeface="Century Gothic" panose="020B0502020202020204" pitchFamily="34" charset="0"/>
                    </a:endParaRPr>
                  </a:p>
                  <a:p>
                    <a:pPr marL="0" marR="0" lvl="0" indent="0" rtl="0">
                      <a:lnSpc>
                        <a:spcPct val="107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rPr lang="en-US" sz="2800" b="1" u="none" strike="noStrike" cap="none" dirty="0">
                        <a:latin typeface="Century Gothic" panose="020B0502020202020204" pitchFamily="34" charset="0"/>
                      </a:rPr>
                      <a:t>Measurement</a:t>
                    </a:r>
                    <a:endParaRPr lang="en-US" sz="2800" b="1" dirty="0">
                      <a:latin typeface="Century Gothic" panose="020B0502020202020204" pitchFamily="34" charset="0"/>
                    </a:endParaRPr>
                  </a:p>
                </p:txBody>
              </p:sp>
              <p:sp>
                <p:nvSpPr>
                  <p:cNvPr id="50" name="TextBox 49">
                    <a:extLst>
                      <a:ext uri="{FF2B5EF4-FFF2-40B4-BE49-F238E27FC236}">
                        <a16:creationId xmlns:a16="http://schemas.microsoft.com/office/drawing/2014/main" id="{EF0CEFE0-C421-54E4-F990-A9CCCC0FF30B}"/>
                      </a:ext>
                    </a:extLst>
                  </p:cNvPr>
                  <p:cNvSpPr txBox="1"/>
                  <p:nvPr/>
                </p:nvSpPr>
                <p:spPr>
                  <a:xfrm>
                    <a:off x="5539403" y="3221994"/>
                    <a:ext cx="2455606" cy="516360"/>
                  </a:xfrm>
                  <a:prstGeom prst="rect">
                    <a:avLst/>
                  </a:prstGeom>
                  <a:noFill/>
                </p:spPr>
                <p:txBody>
                  <a:bodyPr wrap="square">
                    <a:spAutoFit/>
                  </a:bodyPr>
                  <a:lstStyle/>
                  <a:p>
                    <a:pPr marL="0" marR="0" lvl="0" indent="0" rtl="0">
                      <a:lnSpc>
                        <a:spcPct val="107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rPr lang="en-US" sz="2800" b="1" u="none" strike="noStrike" cap="none" dirty="0">
                        <a:solidFill>
                          <a:schemeClr val="dk1"/>
                        </a:solidFill>
                        <a:latin typeface="Century Gothic" panose="020B0502020202020204" pitchFamily="34" charset="0"/>
                      </a:rPr>
                      <a:t>Purpose </a:t>
                    </a:r>
                    <a:endParaRPr lang="en-US" sz="2800" b="1" u="none" strike="noStrike" cap="none" dirty="0">
                      <a:solidFill>
                        <a:schemeClr val="dk1"/>
                      </a:solidFill>
                      <a:latin typeface="Century Gothic" panose="020B0502020202020204" pitchFamily="34" charset="0"/>
                      <a:ea typeface="Times New Roman"/>
                      <a:cs typeface="Times New Roman"/>
                      <a:sym typeface="Times New Roman"/>
                    </a:endParaRPr>
                  </a:p>
                </p:txBody>
              </p:sp>
              <p:sp>
                <p:nvSpPr>
                  <p:cNvPr id="52" name="TextBox 51">
                    <a:extLst>
                      <a:ext uri="{FF2B5EF4-FFF2-40B4-BE49-F238E27FC236}">
                        <a16:creationId xmlns:a16="http://schemas.microsoft.com/office/drawing/2014/main" id="{53B31A93-8377-00BB-351D-31C25E4ABB22}"/>
                      </a:ext>
                    </a:extLst>
                  </p:cNvPr>
                  <p:cNvSpPr txBox="1"/>
                  <p:nvPr/>
                </p:nvSpPr>
                <p:spPr>
                  <a:xfrm>
                    <a:off x="9460242" y="3280988"/>
                    <a:ext cx="2731758" cy="516360"/>
                  </a:xfrm>
                  <a:prstGeom prst="rect">
                    <a:avLst/>
                  </a:prstGeom>
                  <a:noFill/>
                </p:spPr>
                <p:txBody>
                  <a:bodyPr wrap="square">
                    <a:spAutoFit/>
                  </a:bodyPr>
                  <a:lstStyle/>
                  <a:p>
                    <a:pPr marL="0" marR="0" lvl="0" indent="0" rtl="0">
                      <a:lnSpc>
                        <a:spcPct val="107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rPr lang="en-US" sz="2800" b="1" u="none" strike="noStrike" cap="none" dirty="0">
                        <a:solidFill>
                          <a:schemeClr val="dk1"/>
                        </a:solidFill>
                        <a:latin typeface="Century Gothic" panose="020B0502020202020204" pitchFamily="34" charset="0"/>
                      </a:rPr>
                      <a:t>Methodology</a:t>
                    </a:r>
                    <a:endParaRPr lang="en-US" sz="2800" b="1" u="none" strike="noStrike" cap="none" dirty="0">
                      <a:solidFill>
                        <a:schemeClr val="dk1"/>
                      </a:solidFill>
                      <a:latin typeface="Century Gothic" panose="020B0502020202020204" pitchFamily="34" charset="0"/>
                      <a:ea typeface="Times New Roman"/>
                      <a:cs typeface="Times New Roman"/>
                      <a:sym typeface="Times New Roman"/>
                    </a:endParaRPr>
                  </a:p>
                </p:txBody>
              </p:sp>
              <p:sp>
                <p:nvSpPr>
                  <p:cNvPr id="84" name="TextBox 83">
                    <a:extLst>
                      <a:ext uri="{FF2B5EF4-FFF2-40B4-BE49-F238E27FC236}">
                        <a16:creationId xmlns:a16="http://schemas.microsoft.com/office/drawing/2014/main" id="{7D9C1156-945D-7172-AD2E-4160C2916DEE}"/>
                      </a:ext>
                    </a:extLst>
                  </p:cNvPr>
                  <p:cNvSpPr txBox="1"/>
                  <p:nvPr/>
                </p:nvSpPr>
                <p:spPr>
                  <a:xfrm>
                    <a:off x="13370061" y="3074509"/>
                    <a:ext cx="3354610" cy="977383"/>
                  </a:xfrm>
                  <a:prstGeom prst="rect">
                    <a:avLst/>
                  </a:prstGeom>
                  <a:noFill/>
                </p:spPr>
                <p:txBody>
                  <a:bodyPr wrap="square">
                    <a:spAutoFit/>
                  </a:bodyPr>
                  <a:lstStyle/>
                  <a:p>
                    <a:pPr marL="0" marR="0" lvl="0" indent="0" rtl="0">
                      <a:lnSpc>
                        <a:spcPct val="107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rPr lang="en-US" sz="2800" b="1" u="none" strike="noStrike" cap="none" dirty="0">
                        <a:solidFill>
                          <a:schemeClr val="dk1"/>
                        </a:solidFill>
                        <a:latin typeface="Century Gothic" panose="020B0502020202020204" pitchFamily="34" charset="0"/>
                      </a:rPr>
                      <a:t>Key Information Obtained</a:t>
                    </a:r>
                    <a:endParaRPr lang="en-US" sz="2800" b="1" u="none" strike="noStrike" cap="none" dirty="0">
                      <a:solidFill>
                        <a:schemeClr val="dk1"/>
                      </a:solidFill>
                      <a:latin typeface="Century Gothic" panose="020B0502020202020204" pitchFamily="34" charset="0"/>
                      <a:ea typeface="Times New Roman"/>
                      <a:cs typeface="Times New Roman"/>
                      <a:sym typeface="Times New Roman"/>
                    </a:endParaRPr>
                  </a:p>
                </p:txBody>
              </p:sp>
              <p:sp>
                <p:nvSpPr>
                  <p:cNvPr id="85" name="TextBox 84">
                    <a:extLst>
                      <a:ext uri="{FF2B5EF4-FFF2-40B4-BE49-F238E27FC236}">
                        <a16:creationId xmlns:a16="http://schemas.microsoft.com/office/drawing/2014/main" id="{3324A61F-99EC-B9AC-5E8F-DD1029443362}"/>
                      </a:ext>
                    </a:extLst>
                  </p:cNvPr>
                  <p:cNvSpPr txBox="1"/>
                  <p:nvPr/>
                </p:nvSpPr>
                <p:spPr>
                  <a:xfrm>
                    <a:off x="17294516" y="3280988"/>
                    <a:ext cx="3354610" cy="516360"/>
                  </a:xfrm>
                  <a:prstGeom prst="rect">
                    <a:avLst/>
                  </a:prstGeom>
                  <a:noFill/>
                </p:spPr>
                <p:txBody>
                  <a:bodyPr wrap="square">
                    <a:spAutoFit/>
                  </a:bodyPr>
                  <a:lstStyle/>
                  <a:p>
                    <a:pPr marL="0" marR="0" lvl="0" indent="0" rtl="0">
                      <a:lnSpc>
                        <a:spcPct val="107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rPr lang="en-US" sz="2800" b="1" u="none" strike="noStrike" cap="none" dirty="0">
                        <a:solidFill>
                          <a:schemeClr val="dk1"/>
                        </a:solidFill>
                        <a:latin typeface="Century Gothic" panose="020B0502020202020204" pitchFamily="34" charset="0"/>
                      </a:rPr>
                      <a:t>Potential Source</a:t>
                    </a:r>
                    <a:endParaRPr lang="en-US" sz="2800" b="1" u="none" strike="noStrike" cap="none" dirty="0">
                      <a:solidFill>
                        <a:schemeClr val="dk1"/>
                      </a:solidFill>
                      <a:latin typeface="Century Gothic" panose="020B0502020202020204" pitchFamily="34" charset="0"/>
                      <a:ea typeface="Times New Roman"/>
                      <a:cs typeface="Times New Roman"/>
                      <a:sym typeface="Times New Roman"/>
                    </a:endParaRPr>
                  </a:p>
                </p:txBody>
              </p:sp>
              <p:sp>
                <p:nvSpPr>
                  <p:cNvPr id="88" name="TextBox 87">
                    <a:extLst>
                      <a:ext uri="{FF2B5EF4-FFF2-40B4-BE49-F238E27FC236}">
                        <a16:creationId xmlns:a16="http://schemas.microsoft.com/office/drawing/2014/main" id="{7D98EBA2-91E2-FDAC-8001-E84CBAA61510}"/>
                      </a:ext>
                    </a:extLst>
                  </p:cNvPr>
                  <p:cNvSpPr txBox="1"/>
                  <p:nvPr/>
                </p:nvSpPr>
                <p:spPr>
                  <a:xfrm>
                    <a:off x="1673941" y="4310958"/>
                    <a:ext cx="2101646" cy="577017"/>
                  </a:xfrm>
                  <a:prstGeom prst="rect">
                    <a:avLst/>
                  </a:prstGeom>
                  <a:noFill/>
                </p:spPr>
                <p:txBody>
                  <a:bodyPr wrap="square">
                    <a:spAutoFit/>
                  </a:bodyPr>
                  <a:lstStyle/>
                  <a:p>
                    <a:pPr marR="0" lvl="0" algn="l" rtl="0">
                      <a:lnSpc>
                        <a:spcPct val="107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chemeClr val="lt1"/>
                      </a:buClr>
                      <a:buSzPts val="1100"/>
                    </a:pPr>
                    <a:r>
                      <a:rPr lang="en-US" sz="3200" b="1" u="none" strike="noStrike" cap="none" dirty="0">
                        <a:solidFill>
                          <a:schemeClr val="lt1"/>
                        </a:solidFill>
                        <a:latin typeface="Century Gothic" panose="020B0502020202020204" pitchFamily="34" charset="0"/>
                      </a:rPr>
                      <a:t>1. Sales</a:t>
                    </a:r>
                    <a:endParaRPr lang="en-US" sz="3200" b="1" dirty="0">
                      <a:latin typeface="Century Gothic" panose="020B0502020202020204" pitchFamily="34" charset="0"/>
                    </a:endParaRPr>
                  </a:p>
                </p:txBody>
              </p:sp>
              <p:sp>
                <p:nvSpPr>
                  <p:cNvPr id="90" name="TextBox 89">
                    <a:extLst>
                      <a:ext uri="{FF2B5EF4-FFF2-40B4-BE49-F238E27FC236}">
                        <a16:creationId xmlns:a16="http://schemas.microsoft.com/office/drawing/2014/main" id="{80B3C268-6806-3B9A-172E-B4A57FCD6CCA}"/>
                      </a:ext>
                    </a:extLst>
                  </p:cNvPr>
                  <p:cNvSpPr txBox="1"/>
                  <p:nvPr/>
                </p:nvSpPr>
                <p:spPr>
                  <a:xfrm>
                    <a:off x="1710157" y="4849058"/>
                    <a:ext cx="3068978" cy="1130118"/>
                  </a:xfrm>
                  <a:prstGeom prst="rect">
                    <a:avLst/>
                  </a:prstGeom>
                  <a:noFill/>
                </p:spPr>
                <p:txBody>
                  <a:bodyPr wrap="square">
                    <a:spAutoFit/>
                  </a:bodyPr>
                  <a:lstStyle/>
                  <a:p>
                    <a:pPr marL="457200" marR="0" lvl="0" indent="-457200" algn="l" rtl="0">
                      <a:lnSpc>
                        <a:spcPct val="15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chemeClr val="lt1"/>
                      </a:buClr>
                      <a:buSzPct val="140000"/>
                      <a:buFont typeface="Arial" panose="020B0604020202020204" pitchFamily="34" charset="0"/>
                      <a:buChar char="•"/>
                    </a:pPr>
                    <a:r>
                      <a:rPr lang="en-US" sz="2400" b="1" u="none" strike="noStrike" cap="none" dirty="0">
                        <a:solidFill>
                          <a:schemeClr val="lt1"/>
                        </a:solidFill>
                        <a:latin typeface="Century Gothic" panose="020B0502020202020204" pitchFamily="34" charset="0"/>
                      </a:rPr>
                      <a:t>Joint sales</a:t>
                    </a:r>
                    <a:endParaRPr lang="en-US" sz="2400" b="1" dirty="0">
                      <a:latin typeface="Century Gothic" panose="020B0502020202020204" pitchFamily="34" charset="0"/>
                    </a:endParaRPr>
                  </a:p>
                  <a:p>
                    <a:pPr marL="457200" marR="0" lvl="0" indent="-457200" algn="l" rtl="0">
                      <a:lnSpc>
                        <a:spcPct val="15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chemeClr val="lt1"/>
                      </a:buClr>
                      <a:buSzPct val="140000"/>
                      <a:buFont typeface="Arial" panose="020B0604020202020204" pitchFamily="34" charset="0"/>
                      <a:buChar char="•"/>
                    </a:pPr>
                    <a:r>
                      <a:rPr lang="en-US" sz="2400" b="1" u="none" strike="noStrike" cap="none" dirty="0">
                        <a:solidFill>
                          <a:schemeClr val="lt1"/>
                        </a:solidFill>
                        <a:latin typeface="Century Gothic" panose="020B0502020202020204" pitchFamily="34" charset="0"/>
                      </a:rPr>
                      <a:t>Referral sales</a:t>
                    </a:r>
                    <a:endParaRPr lang="en-US" sz="2400" b="1" dirty="0">
                      <a:latin typeface="Century Gothic" panose="020B0502020202020204" pitchFamily="34" charset="0"/>
                    </a:endParaRPr>
                  </a:p>
                </p:txBody>
              </p:sp>
              <p:sp>
                <p:nvSpPr>
                  <p:cNvPr id="91" name="TextBox 90">
                    <a:extLst>
                      <a:ext uri="{FF2B5EF4-FFF2-40B4-BE49-F238E27FC236}">
                        <a16:creationId xmlns:a16="http://schemas.microsoft.com/office/drawing/2014/main" id="{F83DEF78-3C81-8DA9-6AE9-F5308CBE20ED}"/>
                      </a:ext>
                    </a:extLst>
                  </p:cNvPr>
                  <p:cNvSpPr txBox="1"/>
                  <p:nvPr/>
                </p:nvSpPr>
                <p:spPr>
                  <a:xfrm>
                    <a:off x="5604387" y="4310958"/>
                    <a:ext cx="3068978" cy="1642566"/>
                  </a:xfrm>
                  <a:prstGeom prst="rect">
                    <a:avLst/>
                  </a:prstGeom>
                  <a:noFill/>
                </p:spPr>
                <p:txBody>
                  <a:bodyPr wrap="square">
                    <a:spAutoFit/>
                  </a:bodyPr>
                  <a:lstStyle/>
                  <a:p>
                    <a:pPr marL="57150" marR="0" lvl="0" indent="0" algn="l" rtl="0">
                      <a:lnSpc>
                        <a:spcPct val="107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rPr lang="en-US" sz="2400" b="1" u="none" strike="noStrike" cap="none" dirty="0">
                        <a:solidFill>
                          <a:schemeClr val="bg1"/>
                        </a:solidFill>
                        <a:latin typeface="Century Gothic" panose="020B0502020202020204" pitchFamily="34" charset="0"/>
                      </a:rPr>
                      <a:t>To identify the number of joint sales and referral sales generated</a:t>
                    </a:r>
                    <a:endParaRPr lang="en-US" b="1" dirty="0">
                      <a:solidFill>
                        <a:schemeClr val="bg1"/>
                      </a:solidFill>
                      <a:latin typeface="Century Gothic" panose="020B0502020202020204" pitchFamily="34" charset="0"/>
                    </a:endParaRPr>
                  </a:p>
                </p:txBody>
              </p:sp>
              <p:sp>
                <p:nvSpPr>
                  <p:cNvPr id="93" name="TextBox 92">
                    <a:extLst>
                      <a:ext uri="{FF2B5EF4-FFF2-40B4-BE49-F238E27FC236}">
                        <a16:creationId xmlns:a16="http://schemas.microsoft.com/office/drawing/2014/main" id="{365AEB03-5E8A-DC6E-6533-0181C710282E}"/>
                      </a:ext>
                    </a:extLst>
                  </p:cNvPr>
                  <p:cNvSpPr txBox="1"/>
                  <p:nvPr/>
                </p:nvSpPr>
                <p:spPr>
                  <a:xfrm>
                    <a:off x="9460242" y="4278481"/>
                    <a:ext cx="3196868" cy="4408771"/>
                  </a:xfrm>
                  <a:prstGeom prst="rect">
                    <a:avLst/>
                  </a:prstGeom>
                  <a:noFill/>
                </p:spPr>
                <p:txBody>
                  <a:bodyPr wrap="square">
                    <a:spAutoFit/>
                  </a:bodyPr>
                  <a:lstStyle/>
                  <a:p>
                    <a:pPr marL="57150" marR="0" lvl="0" indent="0" algn="l" rtl="0">
                      <a:lnSpc>
                        <a:spcPct val="107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rPr lang="en-US" sz="2400" b="1" u="none" strike="noStrike" cap="none" dirty="0">
                        <a:solidFill>
                          <a:schemeClr val="bg1"/>
                        </a:solidFill>
                        <a:latin typeface="Century Gothic" panose="020B0502020202020204" pitchFamily="34" charset="0"/>
                      </a:rPr>
                      <a:t>A short (10 min.) verbal or written questionnaire given to new customers on the reasons they chose the company past and future transactions. </a:t>
                    </a:r>
                  </a:p>
                  <a:p>
                    <a:pPr marL="57150" marR="0" lvl="0" indent="0" algn="l" rtl="0">
                      <a:lnSpc>
                        <a:spcPct val="107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 lang="en-US" sz="2400" b="1" dirty="0">
                      <a:solidFill>
                        <a:schemeClr val="bg1"/>
                      </a:solidFill>
                      <a:latin typeface="Century Gothic" panose="020B0502020202020204" pitchFamily="34" charset="0"/>
                    </a:endParaRPr>
                  </a:p>
                  <a:p>
                    <a:pPr marL="57150" marR="0" lvl="0" indent="0" algn="l" rtl="0">
                      <a:lnSpc>
                        <a:spcPct val="107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rPr lang="en-US" sz="2400" b="1" u="none" strike="noStrike" cap="none" dirty="0">
                        <a:solidFill>
                          <a:schemeClr val="bg1"/>
                        </a:solidFill>
                        <a:latin typeface="Century Gothic" panose="020B0502020202020204" pitchFamily="34" charset="0"/>
                      </a:rPr>
                      <a:t>Reports sent to Merger team.</a:t>
                    </a:r>
                    <a:endParaRPr lang="en-US" sz="2400" b="1" u="none" strike="noStrike" cap="none" dirty="0">
                      <a:solidFill>
                        <a:schemeClr val="bg1"/>
                      </a:solidFill>
                      <a:latin typeface="Century Gothic" panose="020B0502020202020204" pitchFamily="34" charset="0"/>
                      <a:ea typeface="Times New Roman"/>
                      <a:cs typeface="Times New Roman"/>
                      <a:sym typeface="Times New Roman"/>
                    </a:endParaRPr>
                  </a:p>
                </p:txBody>
              </p:sp>
              <p:sp>
                <p:nvSpPr>
                  <p:cNvPr id="95" name="TextBox 94">
                    <a:extLst>
                      <a:ext uri="{FF2B5EF4-FFF2-40B4-BE49-F238E27FC236}">
                        <a16:creationId xmlns:a16="http://schemas.microsoft.com/office/drawing/2014/main" id="{EDF8F60E-9FBB-7F3C-4F11-BAB7041F0E1A}"/>
                      </a:ext>
                    </a:extLst>
                  </p:cNvPr>
                  <p:cNvSpPr txBox="1"/>
                  <p:nvPr/>
                </p:nvSpPr>
                <p:spPr>
                  <a:xfrm>
                    <a:off x="13104588" y="4279555"/>
                    <a:ext cx="3865461" cy="2828082"/>
                  </a:xfrm>
                  <a:prstGeom prst="rect">
                    <a:avLst/>
                  </a:prstGeom>
                  <a:noFill/>
                </p:spPr>
                <p:txBody>
                  <a:bodyPr wrap="square">
                    <a:spAutoFit/>
                  </a:bodyPr>
                  <a:lstStyle/>
                  <a:p>
                    <a:pPr marL="574675" marR="0" lvl="0" indent="-342900" algn="l" rtl="0">
                      <a:lnSpc>
                        <a:spcPct val="107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chemeClr val="bg1"/>
                      </a:buClr>
                      <a:buSzPct val="140000"/>
                      <a:buFont typeface="Arial" panose="020B0604020202020204" pitchFamily="34" charset="0"/>
                      <a:buChar char="•"/>
                    </a:pPr>
                    <a:r>
                      <a:rPr lang="en-US" sz="2400" b="1" u="none" strike="noStrike" cap="none" dirty="0">
                        <a:solidFill>
                          <a:schemeClr val="bg1"/>
                        </a:solidFill>
                        <a:latin typeface="Century Gothic" panose="020B0502020202020204" pitchFamily="34" charset="0"/>
                      </a:rPr>
                      <a:t>Number of joint and referral sales for products or services.</a:t>
                    </a:r>
                    <a:endParaRPr lang="en-US" sz="2400" b="1" dirty="0">
                      <a:solidFill>
                        <a:schemeClr val="bg1"/>
                      </a:solidFill>
                      <a:latin typeface="Century Gothic" panose="020B0502020202020204" pitchFamily="34" charset="0"/>
                    </a:endParaRPr>
                  </a:p>
                  <a:p>
                    <a:pPr marL="574675" marR="0" lvl="0" indent="-342900" algn="l" rtl="0">
                      <a:lnSpc>
                        <a:spcPct val="107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chemeClr val="bg1"/>
                      </a:buClr>
                      <a:buSzPct val="140000"/>
                      <a:buFont typeface="Arial" panose="020B0604020202020204" pitchFamily="34" charset="0"/>
                      <a:buChar char="•"/>
                    </a:pPr>
                    <a:endParaRPr lang="en-US" sz="2400" b="1" dirty="0">
                      <a:solidFill>
                        <a:schemeClr val="bg1"/>
                      </a:solidFill>
                      <a:latin typeface="Century Gothic" panose="020B0502020202020204" pitchFamily="34" charset="0"/>
                    </a:endParaRPr>
                  </a:p>
                  <a:p>
                    <a:pPr marL="574675" marR="0" lvl="0" indent="-342900" algn="l" rtl="0">
                      <a:lnSpc>
                        <a:spcPct val="107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chemeClr val="bg1"/>
                      </a:buClr>
                      <a:buSzPct val="140000"/>
                      <a:buFont typeface="Arial" panose="020B0604020202020204" pitchFamily="34" charset="0"/>
                      <a:buChar char="•"/>
                    </a:pPr>
                    <a:r>
                      <a:rPr lang="en-US" sz="2400" b="1" u="none" strike="noStrike" cap="none" dirty="0">
                        <a:solidFill>
                          <a:schemeClr val="bg1"/>
                        </a:solidFill>
                        <a:latin typeface="Century Gothic" panose="020B0502020202020204" pitchFamily="34" charset="0"/>
                      </a:rPr>
                      <a:t>Number of new customers or clients due to the merger</a:t>
                    </a:r>
                    <a:endParaRPr lang="en-US" sz="2400" b="1" u="none" strike="noStrike" cap="none" dirty="0">
                      <a:solidFill>
                        <a:schemeClr val="bg1"/>
                      </a:solidFill>
                      <a:latin typeface="Century Gothic" panose="020B0502020202020204" pitchFamily="34" charset="0"/>
                      <a:ea typeface="Times New Roman"/>
                      <a:cs typeface="Times New Roman"/>
                      <a:sym typeface="Times New Roman"/>
                    </a:endParaRPr>
                  </a:p>
                </p:txBody>
              </p:sp>
              <p:sp>
                <p:nvSpPr>
                  <p:cNvPr id="96" name="TextBox 95">
                    <a:extLst>
                      <a:ext uri="{FF2B5EF4-FFF2-40B4-BE49-F238E27FC236}">
                        <a16:creationId xmlns:a16="http://schemas.microsoft.com/office/drawing/2014/main" id="{9DCEC7C7-49EE-AAAA-8339-4B3ADB71D079}"/>
                      </a:ext>
                    </a:extLst>
                  </p:cNvPr>
                  <p:cNvSpPr txBox="1"/>
                  <p:nvPr/>
                </p:nvSpPr>
                <p:spPr>
                  <a:xfrm>
                    <a:off x="17294517" y="4279555"/>
                    <a:ext cx="2822284" cy="852221"/>
                  </a:xfrm>
                  <a:prstGeom prst="rect">
                    <a:avLst/>
                  </a:prstGeom>
                  <a:noFill/>
                </p:spPr>
                <p:txBody>
                  <a:bodyPr wrap="square">
                    <a:spAutoFit/>
                  </a:bodyPr>
                  <a:lstStyle/>
                  <a:p>
                    <a:pPr marL="57150" marR="0" lvl="0" indent="0" algn="l" rtl="0">
                      <a:lnSpc>
                        <a:spcPct val="107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rPr lang="en-US" sz="2400" b="1" u="none" strike="noStrike" cap="none" dirty="0">
                        <a:solidFill>
                          <a:schemeClr val="bg1"/>
                        </a:solidFill>
                        <a:latin typeface="Century Gothic" panose="020B0502020202020204" pitchFamily="34" charset="0"/>
                      </a:rPr>
                      <a:t>Questionnaires given by:</a:t>
                    </a:r>
                    <a:endParaRPr lang="en-US" b="1" dirty="0">
                      <a:solidFill>
                        <a:schemeClr val="bg1"/>
                      </a:solidFill>
                      <a:latin typeface="Century Gothic" panose="020B0502020202020204" pitchFamily="34" charset="0"/>
                    </a:endParaRPr>
                  </a:p>
                </p:txBody>
              </p:sp>
              <p:sp>
                <p:nvSpPr>
                  <p:cNvPr id="97" name="TextBox 96">
                    <a:extLst>
                      <a:ext uri="{FF2B5EF4-FFF2-40B4-BE49-F238E27FC236}">
                        <a16:creationId xmlns:a16="http://schemas.microsoft.com/office/drawing/2014/main" id="{9AA3EB3F-DBB1-8A2D-059C-A496FC8BF004}"/>
                      </a:ext>
                    </a:extLst>
                  </p:cNvPr>
                  <p:cNvSpPr txBox="1"/>
                  <p:nvPr/>
                </p:nvSpPr>
                <p:spPr>
                  <a:xfrm>
                    <a:off x="17141849" y="5333255"/>
                    <a:ext cx="3865461" cy="1247393"/>
                  </a:xfrm>
                  <a:prstGeom prst="rect">
                    <a:avLst/>
                  </a:prstGeom>
                  <a:noFill/>
                </p:spPr>
                <p:txBody>
                  <a:bodyPr wrap="square">
                    <a:spAutoFit/>
                  </a:bodyPr>
                  <a:lstStyle/>
                  <a:p>
                    <a:pPr marL="574675" marR="0" lvl="0" indent="-342900" algn="l" rtl="0">
                      <a:lnSpc>
                        <a:spcPct val="107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chemeClr val="bg1"/>
                      </a:buClr>
                      <a:buSzPct val="140000"/>
                      <a:buFont typeface="Arial" panose="020B0604020202020204" pitchFamily="34" charset="0"/>
                      <a:buChar char="•"/>
                    </a:pPr>
                    <a:r>
                      <a:rPr lang="en-US" sz="2400" b="1" u="none" strike="noStrike" cap="none" dirty="0">
                        <a:solidFill>
                          <a:schemeClr val="bg1"/>
                        </a:solidFill>
                        <a:latin typeface="Century Gothic" panose="020B0502020202020204" pitchFamily="34" charset="0"/>
                      </a:rPr>
                      <a:t>Sales or Account Managers</a:t>
                    </a:r>
                    <a:endParaRPr lang="en-US" sz="1800" b="1" dirty="0">
                      <a:solidFill>
                        <a:schemeClr val="bg1"/>
                      </a:solidFill>
                      <a:latin typeface="Century Gothic" panose="020B0502020202020204" pitchFamily="34" charset="0"/>
                    </a:endParaRPr>
                  </a:p>
                  <a:p>
                    <a:pPr marL="574675" marR="0" lvl="0" indent="-342900" algn="l" rtl="0">
                      <a:lnSpc>
                        <a:spcPct val="107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chemeClr val="bg1"/>
                      </a:buClr>
                      <a:buSzPct val="140000"/>
                      <a:buFont typeface="Arial" panose="020B0604020202020204" pitchFamily="34" charset="0"/>
                      <a:buChar char="•"/>
                    </a:pPr>
                    <a:r>
                      <a:rPr lang="en-US" sz="2400" b="1" u="none" strike="noStrike" cap="none" dirty="0">
                        <a:solidFill>
                          <a:schemeClr val="bg1"/>
                        </a:solidFill>
                        <a:latin typeface="Century Gothic" panose="020B0502020202020204" pitchFamily="34" charset="0"/>
                      </a:rPr>
                      <a:t>Consultants</a:t>
                    </a:r>
                    <a:endParaRPr lang="en-US" sz="1800" b="1" dirty="0">
                      <a:solidFill>
                        <a:schemeClr val="bg1"/>
                      </a:solidFill>
                      <a:latin typeface="Century Gothic" panose="020B0502020202020204" pitchFamily="34" charset="0"/>
                    </a:endParaRPr>
                  </a:p>
                </p:txBody>
              </p:sp>
              <p:sp>
                <p:nvSpPr>
                  <p:cNvPr id="98" name="TextBox 97">
                    <a:extLst>
                      <a:ext uri="{FF2B5EF4-FFF2-40B4-BE49-F238E27FC236}">
                        <a16:creationId xmlns:a16="http://schemas.microsoft.com/office/drawing/2014/main" id="{9985FD56-AD88-8027-2867-B7266FCB3E25}"/>
                      </a:ext>
                    </a:extLst>
                  </p:cNvPr>
                  <p:cNvSpPr txBox="1"/>
                  <p:nvPr/>
                </p:nvSpPr>
                <p:spPr>
                  <a:xfrm>
                    <a:off x="17294516" y="6624609"/>
                    <a:ext cx="3712865" cy="852221"/>
                  </a:xfrm>
                  <a:prstGeom prst="rect">
                    <a:avLst/>
                  </a:prstGeom>
                  <a:noFill/>
                </p:spPr>
                <p:txBody>
                  <a:bodyPr wrap="square">
                    <a:spAutoFit/>
                  </a:bodyPr>
                  <a:lstStyle/>
                  <a:p>
                    <a:pPr marL="57150" marR="0" lvl="0" indent="0" algn="l" rtl="0">
                      <a:lnSpc>
                        <a:spcPct val="107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rPr lang="en-US" sz="2400" b="1" u="none" strike="noStrike" cap="none" dirty="0">
                        <a:solidFill>
                          <a:schemeClr val="bg1"/>
                        </a:solidFill>
                        <a:latin typeface="Century Gothic" panose="020B0502020202020204" pitchFamily="34" charset="0"/>
                      </a:rPr>
                      <a:t>Data from Integration teams on sales</a:t>
                    </a:r>
                    <a:endParaRPr lang="en-US" b="1" dirty="0">
                      <a:solidFill>
                        <a:schemeClr val="bg1"/>
                      </a:solidFill>
                      <a:latin typeface="Century Gothic" panose="020B0502020202020204" pitchFamily="34" charset="0"/>
                    </a:endParaRPr>
                  </a:p>
                </p:txBody>
              </p:sp>
              <p:sp>
                <p:nvSpPr>
                  <p:cNvPr id="99" name="TextBox 98">
                    <a:extLst>
                      <a:ext uri="{FF2B5EF4-FFF2-40B4-BE49-F238E27FC236}">
                        <a16:creationId xmlns:a16="http://schemas.microsoft.com/office/drawing/2014/main" id="{E1C4F713-33E2-CCFE-26A1-350E303F911E}"/>
                      </a:ext>
                    </a:extLst>
                  </p:cNvPr>
                  <p:cNvSpPr txBox="1"/>
                  <p:nvPr/>
                </p:nvSpPr>
                <p:spPr>
                  <a:xfrm>
                    <a:off x="21158167" y="4279555"/>
                    <a:ext cx="2822284" cy="865173"/>
                  </a:xfrm>
                  <a:prstGeom prst="rect">
                    <a:avLst/>
                  </a:prstGeom>
                  <a:noFill/>
                </p:spPr>
                <p:txBody>
                  <a:bodyPr wrap="square">
                    <a:spAutoFit/>
                  </a:bodyPr>
                  <a:lstStyle/>
                  <a:p>
                    <a:pPr marL="57150" marR="0" lvl="0" indent="0" algn="l" rtl="0">
                      <a:lnSpc>
                        <a:spcPct val="107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rPr lang="en-US" sz="2400" b="1" u="none" strike="noStrike" cap="none" dirty="0">
                        <a:solidFill>
                          <a:schemeClr val="bg1"/>
                        </a:solidFill>
                        <a:latin typeface="Century Gothic" panose="020B0502020202020204" pitchFamily="34" charset="0"/>
                      </a:rPr>
                      <a:t>Questionnaire:</a:t>
                    </a:r>
                    <a:endParaRPr lang="en-US" sz="2400" b="1" dirty="0">
                      <a:solidFill>
                        <a:schemeClr val="bg1"/>
                      </a:solidFill>
                      <a:latin typeface="Century Gothic" panose="020B0502020202020204" pitchFamily="34" charset="0"/>
                    </a:endParaRPr>
                  </a:p>
                  <a:p>
                    <a:pPr marL="57150" marR="0" lvl="0" indent="0" algn="l" rtl="0">
                      <a:lnSpc>
                        <a:spcPct val="107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rPr lang="en-US" sz="2400" b="1" u="none" strike="noStrike" cap="none" dirty="0">
                        <a:solidFill>
                          <a:schemeClr val="bg1"/>
                        </a:solidFill>
                        <a:latin typeface="Century Gothic" panose="020B0502020202020204" pitchFamily="34" charset="0"/>
                      </a:rPr>
                      <a:t>As occurs</a:t>
                    </a:r>
                    <a:endParaRPr lang="en-US" sz="2400" b="1" dirty="0">
                      <a:solidFill>
                        <a:schemeClr val="bg1"/>
                      </a:solidFill>
                      <a:latin typeface="Century Gothic" panose="020B0502020202020204" pitchFamily="34" charset="0"/>
                    </a:endParaRPr>
                  </a:p>
                </p:txBody>
              </p:sp>
              <p:sp>
                <p:nvSpPr>
                  <p:cNvPr id="100" name="TextBox 99">
                    <a:extLst>
                      <a:ext uri="{FF2B5EF4-FFF2-40B4-BE49-F238E27FC236}">
                        <a16:creationId xmlns:a16="http://schemas.microsoft.com/office/drawing/2014/main" id="{965CCF35-D2C5-C544-C46D-BCA57D28F55E}"/>
                      </a:ext>
                    </a:extLst>
                  </p:cNvPr>
                  <p:cNvSpPr txBox="1"/>
                  <p:nvPr/>
                </p:nvSpPr>
                <p:spPr>
                  <a:xfrm>
                    <a:off x="21158167" y="5330243"/>
                    <a:ext cx="2822284" cy="1247393"/>
                  </a:xfrm>
                  <a:prstGeom prst="rect">
                    <a:avLst/>
                  </a:prstGeom>
                  <a:noFill/>
                </p:spPr>
                <p:txBody>
                  <a:bodyPr wrap="square">
                    <a:spAutoFit/>
                  </a:bodyPr>
                  <a:lstStyle/>
                  <a:p>
                    <a:pPr marL="57150" marR="0" lvl="0" indent="0" algn="l" rtl="0">
                      <a:lnSpc>
                        <a:spcPct val="107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rPr lang="en-US" sz="2400" b="1" u="none" strike="noStrike" cap="none" dirty="0">
                        <a:solidFill>
                          <a:schemeClr val="bg1"/>
                        </a:solidFill>
                        <a:latin typeface="Century Gothic" panose="020B0502020202020204" pitchFamily="34" charset="0"/>
                      </a:rPr>
                      <a:t>Reports and Data:</a:t>
                    </a:r>
                    <a:endParaRPr lang="en-US" sz="2400" b="1" dirty="0">
                      <a:solidFill>
                        <a:schemeClr val="bg1"/>
                      </a:solidFill>
                      <a:latin typeface="Century Gothic" panose="020B0502020202020204" pitchFamily="34" charset="0"/>
                    </a:endParaRPr>
                  </a:p>
                  <a:p>
                    <a:pPr marL="57150" marR="0" lvl="0" indent="0" algn="l" rtl="0">
                      <a:lnSpc>
                        <a:spcPct val="107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rPr lang="en-US" sz="2400" b="1" u="none" strike="noStrike" cap="none" dirty="0">
                        <a:solidFill>
                          <a:schemeClr val="bg1"/>
                        </a:solidFill>
                        <a:latin typeface="Century Gothic" panose="020B0502020202020204" pitchFamily="34" charset="0"/>
                      </a:rPr>
                      <a:t>Monthly</a:t>
                    </a:r>
                    <a:endParaRPr lang="en-US" sz="2400" b="1" u="none" strike="noStrike" cap="none" dirty="0">
                      <a:solidFill>
                        <a:schemeClr val="bg1"/>
                      </a:solidFill>
                      <a:latin typeface="Century Gothic" panose="020B0502020202020204" pitchFamily="34" charset="0"/>
                      <a:ea typeface="Times New Roman"/>
                      <a:cs typeface="Times New Roman"/>
                      <a:sym typeface="Times New Roman"/>
                    </a:endParaRPr>
                  </a:p>
                </p:txBody>
              </p:sp>
              <p:sp>
                <p:nvSpPr>
                  <p:cNvPr id="101" name="TextBox 100">
                    <a:extLst>
                      <a:ext uri="{FF2B5EF4-FFF2-40B4-BE49-F238E27FC236}">
                        <a16:creationId xmlns:a16="http://schemas.microsoft.com/office/drawing/2014/main" id="{5C0B1E31-3214-D5AE-92D3-4156CA35B2A1}"/>
                      </a:ext>
                    </a:extLst>
                  </p:cNvPr>
                  <p:cNvSpPr txBox="1"/>
                  <p:nvPr/>
                </p:nvSpPr>
                <p:spPr>
                  <a:xfrm>
                    <a:off x="1673941" y="9638073"/>
                    <a:ext cx="2337620" cy="577017"/>
                  </a:xfrm>
                  <a:prstGeom prst="rect">
                    <a:avLst/>
                  </a:prstGeom>
                  <a:noFill/>
                </p:spPr>
                <p:txBody>
                  <a:bodyPr wrap="square">
                    <a:spAutoFit/>
                  </a:bodyPr>
                  <a:lstStyle/>
                  <a:p>
                    <a:pPr marL="0" marR="0" lvl="0" indent="0" algn="l" rtl="0">
                      <a:lnSpc>
                        <a:spcPct val="107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rPr lang="en-US" sz="3200" b="1" u="none" strike="noStrike" cap="none" dirty="0">
                        <a:solidFill>
                          <a:schemeClr val="bg1"/>
                        </a:solidFill>
                        <a:latin typeface="Century Gothic" panose="020B0502020202020204" pitchFamily="34" charset="0"/>
                      </a:rPr>
                      <a:t>2. Costs</a:t>
                    </a:r>
                    <a:endParaRPr lang="en-US" sz="2400" b="1" dirty="0">
                      <a:solidFill>
                        <a:schemeClr val="bg1"/>
                      </a:solidFill>
                      <a:latin typeface="Century Gothic" panose="020B0502020202020204" pitchFamily="34" charset="0"/>
                    </a:endParaRPr>
                  </a:p>
                </p:txBody>
              </p:sp>
              <p:sp>
                <p:nvSpPr>
                  <p:cNvPr id="102" name="TextBox 101">
                    <a:extLst>
                      <a:ext uri="{FF2B5EF4-FFF2-40B4-BE49-F238E27FC236}">
                        <a16:creationId xmlns:a16="http://schemas.microsoft.com/office/drawing/2014/main" id="{18614588-6B91-A17E-9635-B0B0C04D39A9}"/>
                      </a:ext>
                    </a:extLst>
                  </p:cNvPr>
                  <p:cNvSpPr txBox="1"/>
                  <p:nvPr/>
                </p:nvSpPr>
                <p:spPr>
                  <a:xfrm>
                    <a:off x="1710157" y="10264664"/>
                    <a:ext cx="3068978" cy="865173"/>
                  </a:xfrm>
                  <a:prstGeom prst="rect">
                    <a:avLst/>
                  </a:prstGeom>
                  <a:noFill/>
                </p:spPr>
                <p:txBody>
                  <a:bodyPr wrap="square">
                    <a:spAutoFit/>
                  </a:bodyPr>
                  <a:lstStyle/>
                  <a:p>
                    <a:pPr marL="342900" marR="0" lvl="0" indent="-342900" algn="l" rtl="0">
                      <a:lnSpc>
                        <a:spcPct val="107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chemeClr val="lt1"/>
                      </a:buClr>
                      <a:buSzPct val="140000"/>
                      <a:buFont typeface="Arial" panose="020B0604020202020204" pitchFamily="34" charset="0"/>
                      <a:buChar char="•"/>
                    </a:pPr>
                    <a:r>
                      <a:rPr lang="en-US" sz="2400" b="1" u="none" strike="noStrike" cap="none" dirty="0">
                        <a:solidFill>
                          <a:schemeClr val="lt1"/>
                        </a:solidFill>
                        <a:latin typeface="Century Gothic" panose="020B0502020202020204" pitchFamily="34" charset="0"/>
                      </a:rPr>
                      <a:t>Operating cost savings</a:t>
                    </a:r>
                    <a:endParaRPr lang="en-US" sz="1800" b="1" dirty="0">
                      <a:latin typeface="Century Gothic" panose="020B0502020202020204" pitchFamily="34" charset="0"/>
                    </a:endParaRPr>
                  </a:p>
                </p:txBody>
              </p:sp>
              <p:sp>
                <p:nvSpPr>
                  <p:cNvPr id="103" name="TextBox 102">
                    <a:extLst>
                      <a:ext uri="{FF2B5EF4-FFF2-40B4-BE49-F238E27FC236}">
                        <a16:creationId xmlns:a16="http://schemas.microsoft.com/office/drawing/2014/main" id="{C4695D4D-D006-7CA2-9420-2A9E47FC8BB9}"/>
                      </a:ext>
                    </a:extLst>
                  </p:cNvPr>
                  <p:cNvSpPr txBox="1"/>
                  <p:nvPr/>
                </p:nvSpPr>
                <p:spPr>
                  <a:xfrm>
                    <a:off x="5604387" y="9700338"/>
                    <a:ext cx="3068978" cy="1642566"/>
                  </a:xfrm>
                  <a:prstGeom prst="rect">
                    <a:avLst/>
                  </a:prstGeom>
                  <a:noFill/>
                </p:spPr>
                <p:txBody>
                  <a:bodyPr wrap="square">
                    <a:spAutoFit/>
                  </a:bodyPr>
                  <a:lstStyle/>
                  <a:p>
                    <a:pPr marL="57150" marR="0" lvl="0" indent="0" algn="l" rtl="0">
                      <a:lnSpc>
                        <a:spcPct val="107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rPr lang="en-US" sz="2400" b="1" u="none" strike="noStrike" cap="none" dirty="0">
                        <a:solidFill>
                          <a:schemeClr val="bg1"/>
                        </a:solidFill>
                        <a:latin typeface="Century Gothic" panose="020B0502020202020204" pitchFamily="34" charset="0"/>
                      </a:rPr>
                      <a:t>To identify the cost savings achieved through joint operations</a:t>
                    </a:r>
                    <a:endParaRPr lang="en-US" sz="1800" b="1" dirty="0">
                      <a:solidFill>
                        <a:schemeClr val="bg1"/>
                      </a:solidFill>
                      <a:latin typeface="Century Gothic" panose="020B0502020202020204" pitchFamily="34" charset="0"/>
                    </a:endParaRPr>
                  </a:p>
                </p:txBody>
              </p:sp>
              <p:sp>
                <p:nvSpPr>
                  <p:cNvPr id="104" name="TextBox 103">
                    <a:extLst>
                      <a:ext uri="{FF2B5EF4-FFF2-40B4-BE49-F238E27FC236}">
                        <a16:creationId xmlns:a16="http://schemas.microsoft.com/office/drawing/2014/main" id="{45B8CC17-6670-E3BA-1C20-86E78B39AC5E}"/>
                      </a:ext>
                    </a:extLst>
                  </p:cNvPr>
                  <p:cNvSpPr txBox="1"/>
                  <p:nvPr/>
                </p:nvSpPr>
                <p:spPr>
                  <a:xfrm>
                    <a:off x="9484630" y="9700338"/>
                    <a:ext cx="3467149" cy="1642566"/>
                  </a:xfrm>
                  <a:prstGeom prst="rect">
                    <a:avLst/>
                  </a:prstGeom>
                  <a:noFill/>
                </p:spPr>
                <p:txBody>
                  <a:bodyPr wrap="square">
                    <a:spAutoFit/>
                  </a:bodyPr>
                  <a:lstStyle/>
                  <a:p>
                    <a:pPr marL="57150" marR="0" lvl="0" indent="0" algn="l" rtl="0">
                      <a:lnSpc>
                        <a:spcPct val="107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rPr lang="en-US" sz="2400" b="1" u="none" strike="noStrike" cap="none" dirty="0">
                        <a:solidFill>
                          <a:schemeClr val="bg1"/>
                        </a:solidFill>
                        <a:latin typeface="Century Gothic" panose="020B0502020202020204" pitchFamily="34" charset="0"/>
                      </a:rPr>
                      <a:t>Tracking and roll-up of all cost savings (geographic and functional)</a:t>
                    </a:r>
                    <a:endParaRPr lang="en-US" sz="2400" b="1" u="none" strike="noStrike" cap="none" dirty="0">
                      <a:solidFill>
                        <a:schemeClr val="bg1"/>
                      </a:solidFill>
                      <a:latin typeface="Century Gothic" panose="020B0502020202020204" pitchFamily="34" charset="0"/>
                      <a:ea typeface="Times New Roman"/>
                      <a:cs typeface="Times New Roman"/>
                      <a:sym typeface="Times New Roman"/>
                    </a:endParaRPr>
                  </a:p>
                </p:txBody>
              </p:sp>
              <p:sp>
                <p:nvSpPr>
                  <p:cNvPr id="105" name="TextBox 104">
                    <a:extLst>
                      <a:ext uri="{FF2B5EF4-FFF2-40B4-BE49-F238E27FC236}">
                        <a16:creationId xmlns:a16="http://schemas.microsoft.com/office/drawing/2014/main" id="{DCFD7E5D-5E2F-0EEE-58A3-DF50AD7A6E73}"/>
                      </a:ext>
                    </a:extLst>
                  </p:cNvPr>
                  <p:cNvSpPr txBox="1"/>
                  <p:nvPr/>
                </p:nvSpPr>
                <p:spPr>
                  <a:xfrm>
                    <a:off x="13313791" y="9647993"/>
                    <a:ext cx="3467149" cy="457048"/>
                  </a:xfrm>
                  <a:prstGeom prst="rect">
                    <a:avLst/>
                  </a:prstGeom>
                  <a:noFill/>
                </p:spPr>
                <p:txBody>
                  <a:bodyPr wrap="square">
                    <a:spAutoFit/>
                  </a:bodyPr>
                  <a:lstStyle/>
                  <a:p>
                    <a:pPr marL="342900" marR="0" lvl="0" indent="-111125" algn="l" rtl="0">
                      <a:lnSpc>
                        <a:spcPct val="107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rPr lang="en-US" sz="2400" b="1" u="none" strike="noStrike" cap="none" dirty="0">
                        <a:solidFill>
                          <a:schemeClr val="bg1"/>
                        </a:solidFill>
                        <a:latin typeface="Century Gothic" panose="020B0502020202020204" pitchFamily="34" charset="0"/>
                      </a:rPr>
                      <a:t>Cost savings in:</a:t>
                    </a:r>
                    <a:endParaRPr lang="en-US" sz="1800" b="1" dirty="0">
                      <a:solidFill>
                        <a:schemeClr val="bg1"/>
                      </a:solidFill>
                      <a:latin typeface="Century Gothic" panose="020B0502020202020204" pitchFamily="34" charset="0"/>
                    </a:endParaRPr>
                  </a:p>
                </p:txBody>
              </p:sp>
              <p:sp>
                <p:nvSpPr>
                  <p:cNvPr id="107" name="TextBox 106">
                    <a:extLst>
                      <a:ext uri="{FF2B5EF4-FFF2-40B4-BE49-F238E27FC236}">
                        <a16:creationId xmlns:a16="http://schemas.microsoft.com/office/drawing/2014/main" id="{36086E3D-E870-C4C8-0379-20EC4C279081}"/>
                      </a:ext>
                    </a:extLst>
                  </p:cNvPr>
                  <p:cNvSpPr txBox="1"/>
                  <p:nvPr/>
                </p:nvSpPr>
                <p:spPr>
                  <a:xfrm>
                    <a:off x="13370062" y="10183173"/>
                    <a:ext cx="3354610" cy="1642566"/>
                  </a:xfrm>
                  <a:prstGeom prst="rect">
                    <a:avLst/>
                  </a:prstGeom>
                  <a:noFill/>
                </p:spPr>
                <p:txBody>
                  <a:bodyPr wrap="square">
                    <a:spAutoFit/>
                  </a:bodyPr>
                  <a:lstStyle/>
                  <a:p>
                    <a:pPr marL="517525" marR="0" lvl="0" indent="-285750" algn="l" rtl="0">
                      <a:lnSpc>
                        <a:spcPct val="107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chemeClr val="bg1"/>
                      </a:buClr>
                      <a:buSzPct val="140000"/>
                      <a:buFont typeface="Arial" panose="020B0604020202020204" pitchFamily="34" charset="0"/>
                      <a:buChar char="•"/>
                    </a:pPr>
                    <a:r>
                      <a:rPr lang="en-US" sz="2400" b="1" u="none" strike="noStrike" cap="none" dirty="0">
                        <a:solidFill>
                          <a:schemeClr val="bg1"/>
                        </a:solidFill>
                        <a:latin typeface="Century Gothic" panose="020B0502020202020204" pitchFamily="34" charset="0"/>
                      </a:rPr>
                      <a:t>labor </a:t>
                    </a:r>
                    <a:endParaRPr lang="en-US" sz="2400" b="1" dirty="0">
                      <a:solidFill>
                        <a:schemeClr val="bg1"/>
                      </a:solidFill>
                      <a:latin typeface="Century Gothic" panose="020B0502020202020204" pitchFamily="34" charset="0"/>
                    </a:endParaRPr>
                  </a:p>
                  <a:p>
                    <a:pPr marL="517525" marR="0" lvl="0" indent="-285750" algn="l" rtl="0">
                      <a:lnSpc>
                        <a:spcPct val="107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chemeClr val="bg1"/>
                      </a:buClr>
                      <a:buSzPct val="140000"/>
                      <a:buFont typeface="Arial" panose="020B0604020202020204" pitchFamily="34" charset="0"/>
                      <a:buChar char="•"/>
                    </a:pPr>
                    <a:r>
                      <a:rPr lang="en-US" sz="2400" b="1" u="none" strike="noStrike" cap="none" dirty="0">
                        <a:solidFill>
                          <a:schemeClr val="bg1"/>
                        </a:solidFill>
                        <a:latin typeface="Century Gothic" panose="020B0502020202020204" pitchFamily="34" charset="0"/>
                      </a:rPr>
                      <a:t>overhead </a:t>
                    </a:r>
                    <a:endParaRPr lang="en-US" sz="2400" b="1" dirty="0">
                      <a:solidFill>
                        <a:schemeClr val="bg1"/>
                      </a:solidFill>
                      <a:latin typeface="Century Gothic" panose="020B0502020202020204" pitchFamily="34" charset="0"/>
                    </a:endParaRPr>
                  </a:p>
                  <a:p>
                    <a:pPr marL="517525" marR="0" lvl="0" indent="-285750" algn="l" rtl="0">
                      <a:lnSpc>
                        <a:spcPct val="107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chemeClr val="bg1"/>
                      </a:buClr>
                      <a:buSzPct val="140000"/>
                      <a:buFont typeface="Arial" panose="020B0604020202020204" pitchFamily="34" charset="0"/>
                      <a:buChar char="•"/>
                    </a:pPr>
                    <a:r>
                      <a:rPr lang="en-US" sz="2400" b="1" u="none" strike="noStrike" cap="none" dirty="0">
                        <a:solidFill>
                          <a:schemeClr val="bg1"/>
                        </a:solidFill>
                        <a:latin typeface="Century Gothic" panose="020B0502020202020204" pitchFamily="34" charset="0"/>
                      </a:rPr>
                      <a:t>other costs (e.g., marketing)</a:t>
                    </a:r>
                    <a:endParaRPr lang="en-US" sz="2400" b="1" dirty="0">
                      <a:solidFill>
                        <a:schemeClr val="bg1"/>
                      </a:solidFill>
                      <a:latin typeface="Century Gothic" panose="020B0502020202020204" pitchFamily="34" charset="0"/>
                    </a:endParaRPr>
                  </a:p>
                </p:txBody>
              </p:sp>
              <p:sp>
                <p:nvSpPr>
                  <p:cNvPr id="109" name="TextBox 108">
                    <a:extLst>
                      <a:ext uri="{FF2B5EF4-FFF2-40B4-BE49-F238E27FC236}">
                        <a16:creationId xmlns:a16="http://schemas.microsoft.com/office/drawing/2014/main" id="{3E8F76E6-D221-43CF-B859-E70A8FFA5676}"/>
                      </a:ext>
                    </a:extLst>
                  </p:cNvPr>
                  <p:cNvSpPr txBox="1"/>
                  <p:nvPr/>
                </p:nvSpPr>
                <p:spPr>
                  <a:xfrm>
                    <a:off x="17492871" y="9700539"/>
                    <a:ext cx="2425575" cy="457048"/>
                  </a:xfrm>
                  <a:prstGeom prst="rect">
                    <a:avLst/>
                  </a:prstGeom>
                  <a:noFill/>
                </p:spPr>
                <p:txBody>
                  <a:bodyPr wrap="square">
                    <a:spAutoFit/>
                  </a:bodyPr>
                  <a:lstStyle/>
                  <a:p>
                    <a:pPr marL="0" marR="0" lvl="0" indent="0" algn="l" rtl="0">
                      <a:lnSpc>
                        <a:spcPct val="107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rPr lang="en-US" sz="2400" b="1" u="none" strike="noStrike" cap="none" dirty="0">
                        <a:solidFill>
                          <a:schemeClr val="bg1"/>
                        </a:solidFill>
                        <a:latin typeface="Century Gothic" panose="020B0502020202020204" pitchFamily="34" charset="0"/>
                      </a:rPr>
                      <a:t>All Task Forces</a:t>
                    </a:r>
                    <a:endParaRPr lang="en-US" sz="2400" b="1" dirty="0">
                      <a:solidFill>
                        <a:schemeClr val="bg1"/>
                      </a:solidFill>
                      <a:latin typeface="Century Gothic" panose="020B0502020202020204" pitchFamily="34" charset="0"/>
                    </a:endParaRPr>
                  </a:p>
                </p:txBody>
              </p:sp>
              <p:sp>
                <p:nvSpPr>
                  <p:cNvPr id="111" name="TextBox 110">
                    <a:extLst>
                      <a:ext uri="{FF2B5EF4-FFF2-40B4-BE49-F238E27FC236}">
                        <a16:creationId xmlns:a16="http://schemas.microsoft.com/office/drawing/2014/main" id="{2A6302AC-0613-7D0B-9233-1ADB9A607B21}"/>
                      </a:ext>
                    </a:extLst>
                  </p:cNvPr>
                  <p:cNvSpPr txBox="1"/>
                  <p:nvPr/>
                </p:nvSpPr>
                <p:spPr>
                  <a:xfrm>
                    <a:off x="21237677" y="9587375"/>
                    <a:ext cx="1889177" cy="852221"/>
                  </a:xfrm>
                  <a:prstGeom prst="rect">
                    <a:avLst/>
                  </a:prstGeom>
                  <a:noFill/>
                </p:spPr>
                <p:txBody>
                  <a:bodyPr wrap="square">
                    <a:spAutoFit/>
                  </a:bodyPr>
                  <a:lstStyle/>
                  <a:p>
                    <a:pPr marL="57150" marR="0" lvl="0" indent="0" algn="l" rtl="0">
                      <a:lnSpc>
                        <a:spcPct val="107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rPr lang="en-US" sz="2400" b="1" u="none" strike="noStrike" cap="none" dirty="0">
                        <a:solidFill>
                          <a:schemeClr val="bg1"/>
                        </a:solidFill>
                        <a:latin typeface="Century Gothic" panose="020B0502020202020204" pitchFamily="34" charset="0"/>
                      </a:rPr>
                      <a:t>Report:</a:t>
                    </a:r>
                    <a:endParaRPr lang="en-US" sz="2400" b="1" dirty="0">
                      <a:solidFill>
                        <a:schemeClr val="bg1"/>
                      </a:solidFill>
                      <a:latin typeface="Century Gothic" panose="020B0502020202020204" pitchFamily="34" charset="0"/>
                    </a:endParaRPr>
                  </a:p>
                  <a:p>
                    <a:pPr marL="57150" marR="0" lvl="0" indent="0" algn="l" rtl="0">
                      <a:lnSpc>
                        <a:spcPct val="107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rPr lang="en-US" sz="2400" b="1" u="none" strike="noStrike" cap="none" dirty="0">
                        <a:solidFill>
                          <a:schemeClr val="bg1"/>
                        </a:solidFill>
                        <a:latin typeface="Century Gothic" panose="020B0502020202020204" pitchFamily="34" charset="0"/>
                      </a:rPr>
                      <a:t>Monthly</a:t>
                    </a:r>
                    <a:endParaRPr lang="en-US" sz="2400" b="1" u="none" strike="noStrike" cap="none" dirty="0">
                      <a:solidFill>
                        <a:schemeClr val="bg1"/>
                      </a:solidFill>
                      <a:latin typeface="Century Gothic" panose="020B0502020202020204" pitchFamily="34" charset="0"/>
                      <a:ea typeface="Times New Roman"/>
                      <a:cs typeface="Times New Roman"/>
                      <a:sym typeface="Times New Roman"/>
                    </a:endParaRPr>
                  </a:p>
                </p:txBody>
              </p:sp>
            </p:grpSp>
          </p:grpSp>
          <p:sp>
            <p:nvSpPr>
              <p:cNvPr id="86" name="TextBox 85">
                <a:extLst>
                  <a:ext uri="{FF2B5EF4-FFF2-40B4-BE49-F238E27FC236}">
                    <a16:creationId xmlns:a16="http://schemas.microsoft.com/office/drawing/2014/main" id="{51E7F6EF-2866-B82B-1932-E1473EE8F01D}"/>
                  </a:ext>
                </a:extLst>
              </p:cNvPr>
              <p:cNvSpPr txBox="1"/>
              <p:nvPr/>
            </p:nvSpPr>
            <p:spPr>
              <a:xfrm>
                <a:off x="21241051" y="3280987"/>
                <a:ext cx="2289483" cy="51636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lvl="0" indent="0" rtl="0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sz="2800" b="1" u="none" strike="noStrike" cap="none" dirty="0">
                    <a:solidFill>
                      <a:schemeClr val="dk1"/>
                    </a:solidFill>
                    <a:latin typeface="Century Gothic" panose="020B0502020202020204" pitchFamily="34" charset="0"/>
                  </a:rPr>
                  <a:t>Frequency</a:t>
                </a:r>
                <a:endParaRPr lang="en-US" sz="2800" b="1" u="none" strike="noStrike" cap="none" dirty="0">
                  <a:solidFill>
                    <a:schemeClr val="dk1"/>
                  </a:solidFill>
                  <a:latin typeface="Century Gothic" panose="020B0502020202020204" pitchFamily="34" charset="0"/>
                  <a:ea typeface="Times New Roman"/>
                  <a:cs typeface="Times New Roman"/>
                  <a:sym typeface="Times New Roman"/>
                </a:endParaRPr>
              </a:p>
            </p:txBody>
          </p:sp>
        </p:grpSp>
        <p:cxnSp>
          <p:nvCxnSpPr>
            <p:cNvPr id="115" name="Straight Connector 114">
              <a:extLst>
                <a:ext uri="{FF2B5EF4-FFF2-40B4-BE49-F238E27FC236}">
                  <a16:creationId xmlns:a16="http://schemas.microsoft.com/office/drawing/2014/main" id="{60B39238-7F86-1BD2-6685-2C544980A2A2}"/>
                </a:ext>
              </a:extLst>
            </p:cNvPr>
            <p:cNvCxnSpPr>
              <a:cxnSpLocks/>
            </p:cNvCxnSpPr>
            <p:nvPr/>
          </p:nvCxnSpPr>
          <p:spPr>
            <a:xfrm>
              <a:off x="1414462" y="2804586"/>
              <a:ext cx="4189925" cy="0"/>
            </a:xfrm>
            <a:prstGeom prst="line">
              <a:avLst/>
            </a:prstGeom>
            <a:ln w="57150">
              <a:solidFill>
                <a:schemeClr val="bg1"/>
              </a:solidFill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</p:grpSp>
      <p:sp>
        <p:nvSpPr>
          <p:cNvPr id="116" name="TextBox 115">
            <a:extLst>
              <a:ext uri="{FF2B5EF4-FFF2-40B4-BE49-F238E27FC236}">
                <a16:creationId xmlns:a16="http://schemas.microsoft.com/office/drawing/2014/main" id="{99E2CAB2-7A14-936A-FC7C-3EC2DC0B27E1}"/>
              </a:ext>
            </a:extLst>
          </p:cNvPr>
          <p:cNvSpPr txBox="1"/>
          <p:nvPr/>
        </p:nvSpPr>
        <p:spPr>
          <a:xfrm>
            <a:off x="23397184" y="13028787"/>
            <a:ext cx="85346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</a:pPr>
            <a:r>
              <a:rPr lang="en-US" sz="2000" dirty="0">
                <a:solidFill>
                  <a:schemeClr val="bg1"/>
                </a:solidFill>
                <a:latin typeface="Century Gothic" panose="020B0502020202020204" pitchFamily="34" charset="0"/>
                <a:cs typeface="Calibri"/>
                <a:sym typeface="Calibri"/>
              </a:rPr>
              <a:t>1</a:t>
            </a:r>
            <a:endParaRPr lang="en-US" sz="2000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DB591F3-3743-AD94-A1C9-56515B81AE2E}"/>
              </a:ext>
            </a:extLst>
          </p:cNvPr>
          <p:cNvSpPr txBox="1"/>
          <p:nvPr/>
        </p:nvSpPr>
        <p:spPr>
          <a:xfrm>
            <a:off x="487158" y="13028787"/>
            <a:ext cx="488632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chemeClr val="bg1"/>
                </a:solidFill>
              </a:rPr>
              <a:t>© PRITCHETT, LP      MergerIntegration.com       800-992-5922</a:t>
            </a:r>
          </a:p>
        </p:txBody>
      </p:sp>
    </p:spTree>
    <p:extLst>
      <p:ext uri="{BB962C8B-B14F-4D97-AF65-F5344CB8AC3E}">
        <p14:creationId xmlns:p14="http://schemas.microsoft.com/office/powerpoint/2010/main" val="34210935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8112E5E3-24E7-C500-3BE7-707A2E979436}"/>
              </a:ext>
            </a:extLst>
          </p:cNvPr>
          <p:cNvSpPr/>
          <p:nvPr/>
        </p:nvSpPr>
        <p:spPr>
          <a:xfrm>
            <a:off x="0" y="0"/>
            <a:ext cx="24384000" cy="13716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F4C769B-6AB0-46FF-986E-F289CFDC797F}"/>
              </a:ext>
            </a:extLst>
          </p:cNvPr>
          <p:cNvSpPr txBox="1"/>
          <p:nvPr/>
        </p:nvSpPr>
        <p:spPr>
          <a:xfrm>
            <a:off x="23397184" y="13028787"/>
            <a:ext cx="85346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</a:pPr>
            <a:r>
              <a:rPr lang="en-US" sz="2000" dirty="0">
                <a:solidFill>
                  <a:schemeClr val="bg1"/>
                </a:solidFill>
                <a:latin typeface="Century Gothic" panose="020B0502020202020204" pitchFamily="34" charset="0"/>
                <a:cs typeface="Calibri"/>
                <a:sym typeface="Calibri"/>
              </a:rPr>
              <a:t>2</a:t>
            </a:r>
            <a:endParaRPr lang="en-US" sz="2000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grpSp>
        <p:nvGrpSpPr>
          <p:cNvPr id="222" name="Group 221">
            <a:extLst>
              <a:ext uri="{FF2B5EF4-FFF2-40B4-BE49-F238E27FC236}">
                <a16:creationId xmlns:a16="http://schemas.microsoft.com/office/drawing/2014/main" id="{8DB1239F-E45D-CF7D-3601-8F417D28FFA5}"/>
              </a:ext>
            </a:extLst>
          </p:cNvPr>
          <p:cNvGrpSpPr/>
          <p:nvPr/>
        </p:nvGrpSpPr>
        <p:grpSpPr>
          <a:xfrm>
            <a:off x="1041143" y="736593"/>
            <a:ext cx="22624983" cy="12329754"/>
            <a:chOff x="1041143" y="965193"/>
            <a:chExt cx="22624983" cy="12329754"/>
          </a:xfrm>
        </p:grpSpPr>
        <p:sp>
          <p:nvSpPr>
            <p:cNvPr id="223" name="TextBox 222">
              <a:extLst>
                <a:ext uri="{FF2B5EF4-FFF2-40B4-BE49-F238E27FC236}">
                  <a16:creationId xmlns:a16="http://schemas.microsoft.com/office/drawing/2014/main" id="{E1C4F713-33E2-CCFE-26A1-350E303F911E}"/>
                </a:ext>
              </a:extLst>
            </p:cNvPr>
            <p:cNvSpPr txBox="1"/>
            <p:nvPr/>
          </p:nvSpPr>
          <p:spPr>
            <a:xfrm>
              <a:off x="20843842" y="4464833"/>
              <a:ext cx="2822284" cy="865173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57150" marR="0" lvl="0" indent="0" algn="l" rtl="0">
                <a:lnSpc>
                  <a:spcPct val="107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400" b="1" strike="noStrike" cap="none" dirty="0">
                  <a:solidFill>
                    <a:schemeClr val="bg1"/>
                  </a:solidFill>
                  <a:latin typeface="Century Gothic" panose="020B0502020202020204" pitchFamily="34" charset="0"/>
                </a:rPr>
                <a:t>Survey:</a:t>
              </a:r>
              <a:endParaRPr lang="en-US" sz="2400" b="1" dirty="0">
                <a:solidFill>
                  <a:schemeClr val="bg1"/>
                </a:solidFill>
                <a:latin typeface="Century Gothic" panose="020B0502020202020204" pitchFamily="34" charset="0"/>
              </a:endParaRPr>
            </a:p>
            <a:p>
              <a:pPr marL="57150" marR="0" lvl="0" indent="0" algn="l" rtl="0">
                <a:lnSpc>
                  <a:spcPct val="107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400" b="1" strike="noStrike" cap="none" dirty="0">
                  <a:solidFill>
                    <a:schemeClr val="bg1"/>
                  </a:solidFill>
                  <a:latin typeface="Century Gothic" panose="020B0502020202020204" pitchFamily="34" charset="0"/>
                </a:rPr>
                <a:t>As occurs</a:t>
              </a:r>
              <a:endParaRPr lang="en-US" sz="2400" b="1" dirty="0">
                <a:solidFill>
                  <a:schemeClr val="bg1"/>
                </a:solidFill>
                <a:latin typeface="Century Gothic" panose="020B0502020202020204" pitchFamily="34" charset="0"/>
              </a:endParaRPr>
            </a:p>
          </p:txBody>
        </p:sp>
        <p:sp>
          <p:nvSpPr>
            <p:cNvPr id="224" name="TextBox 223">
              <a:extLst>
                <a:ext uri="{FF2B5EF4-FFF2-40B4-BE49-F238E27FC236}">
                  <a16:creationId xmlns:a16="http://schemas.microsoft.com/office/drawing/2014/main" id="{965CCF35-D2C5-C544-C46D-BCA57D28F55E}"/>
                </a:ext>
              </a:extLst>
            </p:cNvPr>
            <p:cNvSpPr txBox="1"/>
            <p:nvPr/>
          </p:nvSpPr>
          <p:spPr>
            <a:xfrm>
              <a:off x="20843842" y="5515521"/>
              <a:ext cx="2822284" cy="86325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57150" marR="0" lvl="0" indent="0" algn="l" rtl="0">
                <a:lnSpc>
                  <a:spcPct val="107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400" b="1" u="none" strike="noStrike" cap="none" dirty="0">
                  <a:solidFill>
                    <a:schemeClr val="bg1"/>
                  </a:solidFill>
                  <a:latin typeface="Century Gothic" panose="020B0502020202020204" pitchFamily="34" charset="0"/>
                </a:rPr>
                <a:t>Report:</a:t>
              </a:r>
              <a:endParaRPr lang="en-US" sz="2400" b="1" dirty="0">
                <a:solidFill>
                  <a:schemeClr val="bg1"/>
                </a:solidFill>
                <a:latin typeface="Century Gothic" panose="020B0502020202020204" pitchFamily="34" charset="0"/>
              </a:endParaRPr>
            </a:p>
            <a:p>
              <a:pPr marL="57150" marR="0" lvl="0" indent="0" algn="l" rtl="0">
                <a:lnSpc>
                  <a:spcPct val="107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400" b="1" u="none" strike="noStrike" cap="none" dirty="0">
                  <a:solidFill>
                    <a:schemeClr val="bg1"/>
                  </a:solidFill>
                  <a:latin typeface="Century Gothic" panose="020B0502020202020204" pitchFamily="34" charset="0"/>
                </a:rPr>
                <a:t>Monthly</a:t>
              </a:r>
              <a:endParaRPr lang="en-US" sz="2400" b="1" u="none" strike="noStrike" cap="none" dirty="0">
                <a:solidFill>
                  <a:schemeClr val="bg1"/>
                </a:solidFill>
                <a:latin typeface="Century Gothic" panose="020B0502020202020204" pitchFamily="34" charset="0"/>
                <a:ea typeface="Times New Roman"/>
                <a:cs typeface="Times New Roman"/>
                <a:sym typeface="Times New Roman"/>
              </a:endParaRPr>
            </a:p>
          </p:txBody>
        </p:sp>
        <p:grpSp>
          <p:nvGrpSpPr>
            <p:cNvPr id="225" name="Group 224">
              <a:extLst>
                <a:ext uri="{FF2B5EF4-FFF2-40B4-BE49-F238E27FC236}">
                  <a16:creationId xmlns:a16="http://schemas.microsoft.com/office/drawing/2014/main" id="{F530468C-4C45-5A2C-0D75-1B4BB2FB4C23}"/>
                </a:ext>
              </a:extLst>
            </p:cNvPr>
            <p:cNvGrpSpPr/>
            <p:nvPr/>
          </p:nvGrpSpPr>
          <p:grpSpPr>
            <a:xfrm>
              <a:off x="20843842" y="8146729"/>
              <a:ext cx="2822284" cy="1913938"/>
              <a:chOff x="21158167" y="8403904"/>
              <a:chExt cx="2822284" cy="1913938"/>
            </a:xfrm>
          </p:grpSpPr>
          <p:sp>
            <p:nvSpPr>
              <p:cNvPr id="275" name="TextBox 274">
                <a:extLst>
                  <a:ext uri="{FF2B5EF4-FFF2-40B4-BE49-F238E27FC236}">
                    <a16:creationId xmlns:a16="http://schemas.microsoft.com/office/drawing/2014/main" id="{0A29E68F-E05F-5676-04E6-F966E3122C90}"/>
                  </a:ext>
                </a:extLst>
              </p:cNvPr>
              <p:cNvSpPr txBox="1"/>
              <p:nvPr/>
            </p:nvSpPr>
            <p:spPr>
              <a:xfrm>
                <a:off x="21158167" y="8403904"/>
                <a:ext cx="2822284" cy="86517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57150" marR="0" lvl="0" indent="0" algn="l" rtl="0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sz="2400" b="1" u="none" strike="noStrike" cap="none" dirty="0">
                    <a:solidFill>
                      <a:schemeClr val="bg1"/>
                    </a:solidFill>
                    <a:latin typeface="Century Gothic" panose="020B0502020202020204" pitchFamily="34" charset="0"/>
                  </a:rPr>
                  <a:t>Survey:</a:t>
                </a:r>
                <a:endParaRPr lang="en-US" sz="2400" b="1" dirty="0">
                  <a:solidFill>
                    <a:schemeClr val="bg1"/>
                  </a:solidFill>
                  <a:latin typeface="Century Gothic" panose="020B0502020202020204" pitchFamily="34" charset="0"/>
                </a:endParaRPr>
              </a:p>
              <a:p>
                <a:pPr marL="57150" marR="0" lvl="0" indent="0" algn="l" rtl="0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sz="2400" b="1" u="none" strike="noStrike" cap="none" dirty="0">
                    <a:solidFill>
                      <a:schemeClr val="bg1"/>
                    </a:solidFill>
                    <a:latin typeface="Century Gothic" panose="020B0502020202020204" pitchFamily="34" charset="0"/>
                  </a:rPr>
                  <a:t>Monthly</a:t>
                </a:r>
                <a:endParaRPr lang="en-US" sz="2400" b="1" u="none" strike="noStrike" cap="none" dirty="0">
                  <a:solidFill>
                    <a:schemeClr val="bg1"/>
                  </a:solidFill>
                  <a:latin typeface="Century Gothic" panose="020B0502020202020204" pitchFamily="34" charset="0"/>
                  <a:ea typeface="Times New Roman"/>
                  <a:cs typeface="Times New Roman"/>
                  <a:sym typeface="Times New Roman"/>
                </a:endParaRPr>
              </a:p>
            </p:txBody>
          </p:sp>
          <p:sp>
            <p:nvSpPr>
              <p:cNvPr id="276" name="TextBox 275">
                <a:extLst>
                  <a:ext uri="{FF2B5EF4-FFF2-40B4-BE49-F238E27FC236}">
                    <a16:creationId xmlns:a16="http://schemas.microsoft.com/office/drawing/2014/main" id="{6BE2A2EC-2980-F6EB-E769-74FCE852E4DF}"/>
                  </a:ext>
                </a:extLst>
              </p:cNvPr>
              <p:cNvSpPr txBox="1"/>
              <p:nvPr/>
            </p:nvSpPr>
            <p:spPr>
              <a:xfrm>
                <a:off x="21158167" y="9454592"/>
                <a:ext cx="2822284" cy="86325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57150" marR="0" lvl="0" indent="0" algn="l" rtl="0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sz="2400" b="1" u="none" strike="noStrike" cap="none" dirty="0">
                    <a:solidFill>
                      <a:schemeClr val="bg1"/>
                    </a:solidFill>
                    <a:latin typeface="Century Gothic" panose="020B0502020202020204" pitchFamily="34" charset="0"/>
                  </a:rPr>
                  <a:t>Report:</a:t>
                </a:r>
                <a:endParaRPr lang="en-US" sz="2400" b="1" dirty="0">
                  <a:solidFill>
                    <a:schemeClr val="bg1"/>
                  </a:solidFill>
                  <a:latin typeface="Century Gothic" panose="020B0502020202020204" pitchFamily="34" charset="0"/>
                </a:endParaRPr>
              </a:p>
              <a:p>
                <a:pPr marL="57150" marR="0" lvl="0" indent="0" algn="l" rtl="0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sz="2400" b="1" u="none" strike="noStrike" cap="none" dirty="0">
                    <a:solidFill>
                      <a:schemeClr val="bg1"/>
                    </a:solidFill>
                    <a:latin typeface="Century Gothic" panose="020B0502020202020204" pitchFamily="34" charset="0"/>
                  </a:rPr>
                  <a:t>Monthly</a:t>
                </a:r>
                <a:endParaRPr lang="en-US" sz="2400" b="1" u="none" strike="noStrike" cap="none" dirty="0">
                  <a:solidFill>
                    <a:schemeClr val="bg1"/>
                  </a:solidFill>
                  <a:latin typeface="Century Gothic" panose="020B0502020202020204" pitchFamily="34" charset="0"/>
                  <a:ea typeface="Times New Roman"/>
                  <a:cs typeface="Times New Roman"/>
                  <a:sym typeface="Times New Roman"/>
                </a:endParaRPr>
              </a:p>
            </p:txBody>
          </p:sp>
        </p:grpSp>
        <p:grpSp>
          <p:nvGrpSpPr>
            <p:cNvPr id="226" name="Group 225">
              <a:extLst>
                <a:ext uri="{FF2B5EF4-FFF2-40B4-BE49-F238E27FC236}">
                  <a16:creationId xmlns:a16="http://schemas.microsoft.com/office/drawing/2014/main" id="{4A35BB17-F5A3-6F78-DC36-3C18CF852AD8}"/>
                </a:ext>
              </a:extLst>
            </p:cNvPr>
            <p:cNvGrpSpPr/>
            <p:nvPr/>
          </p:nvGrpSpPr>
          <p:grpSpPr>
            <a:xfrm>
              <a:off x="1041143" y="965193"/>
              <a:ext cx="22359939" cy="12329754"/>
              <a:chOff x="1041143" y="965193"/>
              <a:chExt cx="22359939" cy="12329754"/>
            </a:xfrm>
          </p:grpSpPr>
          <p:sp>
            <p:nvSpPr>
              <p:cNvPr id="227" name="TextBox 1"/>
              <p:cNvSpPr txBox="1"/>
              <p:nvPr/>
            </p:nvSpPr>
            <p:spPr>
              <a:xfrm>
                <a:off x="1041143" y="965193"/>
                <a:ext cx="19882209" cy="83099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marL="0" marR="0" lvl="0" indent="0" algn="l" rtl="0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sz="6000" b="1" dirty="0">
                    <a:solidFill>
                      <a:schemeClr val="bg1"/>
                    </a:solidFill>
                    <a:latin typeface="Century Gothic" panose="020B0502020202020204" pitchFamily="34" charset="0"/>
                    <a:ea typeface="Calibri"/>
                    <a:cs typeface="Calibri"/>
                    <a:sym typeface="Calibri"/>
                  </a:rPr>
                  <a:t>Common M&amp;A Success Metrics</a:t>
                </a:r>
                <a:endParaRPr lang="en-US" sz="4800" b="1" dirty="0">
                  <a:solidFill>
                    <a:schemeClr val="bg1"/>
                  </a:solidFill>
                  <a:latin typeface="Century Gothic" panose="020B0502020202020204" pitchFamily="34" charset="0"/>
                </a:endParaRPr>
              </a:p>
            </p:txBody>
          </p:sp>
          <p:sp>
            <p:nvSpPr>
              <p:cNvPr id="228" name="TextBox 227">
                <a:extLst>
                  <a:ext uri="{FF2B5EF4-FFF2-40B4-BE49-F238E27FC236}">
                    <a16:creationId xmlns:a16="http://schemas.microsoft.com/office/drawing/2014/main" id="{0A112A05-4ECF-F0BD-3432-2038FA55A2A2}"/>
                  </a:ext>
                </a:extLst>
              </p:cNvPr>
              <p:cNvSpPr txBox="1"/>
              <p:nvPr/>
            </p:nvSpPr>
            <p:spPr>
              <a:xfrm>
                <a:off x="1041143" y="1796190"/>
                <a:ext cx="9381358" cy="76944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lvl="0" indent="0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sz="4400" b="1" dirty="0">
                    <a:solidFill>
                      <a:schemeClr val="bg1"/>
                    </a:solidFill>
                    <a:latin typeface="Century Gothic" panose="020B0502020202020204" pitchFamily="34" charset="0"/>
                    <a:ea typeface="Calibri"/>
                    <a:cs typeface="Calibri"/>
                    <a:sym typeface="Calibri"/>
                  </a:rPr>
                  <a:t>Retention and Company Image</a:t>
                </a:r>
                <a:endParaRPr lang="en-US" sz="6000" b="1" dirty="0">
                  <a:solidFill>
                    <a:schemeClr val="bg1"/>
                  </a:solidFill>
                  <a:latin typeface="Century Gothic" panose="020B0502020202020204" pitchFamily="34" charset="0"/>
                </a:endParaRPr>
              </a:p>
            </p:txBody>
          </p:sp>
          <p:cxnSp>
            <p:nvCxnSpPr>
              <p:cNvPr id="229" name="Straight Connector 228">
                <a:extLst>
                  <a:ext uri="{FF2B5EF4-FFF2-40B4-BE49-F238E27FC236}">
                    <a16:creationId xmlns:a16="http://schemas.microsoft.com/office/drawing/2014/main" id="{60B39238-7F86-1BD2-6685-2C544980A2A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00137" y="2804586"/>
                <a:ext cx="4189925" cy="0"/>
              </a:xfrm>
              <a:prstGeom prst="line">
                <a:avLst/>
              </a:prstGeom>
              <a:ln w="57150">
                <a:solidFill>
                  <a:schemeClr val="bg1"/>
                </a:solidFill>
              </a:ln>
            </p:spPr>
            <p:style>
              <a:lnRef idx="1">
                <a:schemeClr val="accent6"/>
              </a:lnRef>
              <a:fillRef idx="0">
                <a:schemeClr val="accent6"/>
              </a:fillRef>
              <a:effectRef idx="0">
                <a:schemeClr val="accent6"/>
              </a:effectRef>
              <a:fontRef idx="minor">
                <a:schemeClr val="tx1"/>
              </a:fontRef>
            </p:style>
          </p:cxnSp>
          <p:grpSp>
            <p:nvGrpSpPr>
              <p:cNvPr id="230" name="Group 229">
                <a:extLst>
                  <a:ext uri="{FF2B5EF4-FFF2-40B4-BE49-F238E27FC236}">
                    <a16:creationId xmlns:a16="http://schemas.microsoft.com/office/drawing/2014/main" id="{FA7A74E0-BEB9-377F-EE44-ABC9B128FC23}"/>
                  </a:ext>
                </a:extLst>
              </p:cNvPr>
              <p:cNvGrpSpPr/>
              <p:nvPr/>
            </p:nvGrpSpPr>
            <p:grpSpPr>
              <a:xfrm>
                <a:off x="1070640" y="3228821"/>
                <a:ext cx="22330442" cy="997494"/>
                <a:chOff x="1414462" y="4252909"/>
                <a:chExt cx="22330442" cy="997494"/>
              </a:xfrm>
            </p:grpSpPr>
            <p:sp>
              <p:nvSpPr>
                <p:cNvPr id="269" name="Rectangle 268">
                  <a:extLst>
                    <a:ext uri="{FF2B5EF4-FFF2-40B4-BE49-F238E27FC236}">
                      <a16:creationId xmlns:a16="http://schemas.microsoft.com/office/drawing/2014/main" id="{9AE1A3DD-47EA-36E9-712E-9441B00C7EE9}"/>
                    </a:ext>
                  </a:extLst>
                </p:cNvPr>
                <p:cNvSpPr/>
                <p:nvPr/>
              </p:nvSpPr>
              <p:spPr>
                <a:xfrm>
                  <a:off x="1414462" y="4252909"/>
                  <a:ext cx="3865461" cy="997494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bg1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270" name="Rectangle 269">
                  <a:extLst>
                    <a:ext uri="{FF2B5EF4-FFF2-40B4-BE49-F238E27FC236}">
                      <a16:creationId xmlns:a16="http://schemas.microsoft.com/office/drawing/2014/main" id="{6BB39D4B-E23E-628E-90D3-93544CAF421B}"/>
                    </a:ext>
                  </a:extLst>
                </p:cNvPr>
                <p:cNvSpPr/>
                <p:nvPr/>
              </p:nvSpPr>
              <p:spPr>
                <a:xfrm>
                  <a:off x="5338917" y="4252909"/>
                  <a:ext cx="3865461" cy="997494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bg1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271" name="Rectangle 270">
                  <a:extLst>
                    <a:ext uri="{FF2B5EF4-FFF2-40B4-BE49-F238E27FC236}">
                      <a16:creationId xmlns:a16="http://schemas.microsoft.com/office/drawing/2014/main" id="{4541D062-9E36-BE41-A8E5-10903FF76BBC}"/>
                    </a:ext>
                  </a:extLst>
                </p:cNvPr>
                <p:cNvSpPr/>
                <p:nvPr/>
              </p:nvSpPr>
              <p:spPr>
                <a:xfrm>
                  <a:off x="9263372" y="4252909"/>
                  <a:ext cx="3865461" cy="997493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bg1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272" name="Rectangle 271">
                  <a:extLst>
                    <a:ext uri="{FF2B5EF4-FFF2-40B4-BE49-F238E27FC236}">
                      <a16:creationId xmlns:a16="http://schemas.microsoft.com/office/drawing/2014/main" id="{80F22EED-1908-14F0-25F7-52FED83615B2}"/>
                    </a:ext>
                  </a:extLst>
                </p:cNvPr>
                <p:cNvSpPr/>
                <p:nvPr/>
              </p:nvSpPr>
              <p:spPr>
                <a:xfrm>
                  <a:off x="13187827" y="4252909"/>
                  <a:ext cx="3865461" cy="997493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bg1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273" name="Rectangle 272">
                  <a:extLst>
                    <a:ext uri="{FF2B5EF4-FFF2-40B4-BE49-F238E27FC236}">
                      <a16:creationId xmlns:a16="http://schemas.microsoft.com/office/drawing/2014/main" id="{14586770-A10E-0C82-2F69-452AB9804320}"/>
                    </a:ext>
                  </a:extLst>
                </p:cNvPr>
                <p:cNvSpPr/>
                <p:nvPr/>
              </p:nvSpPr>
              <p:spPr>
                <a:xfrm>
                  <a:off x="17112352" y="4252909"/>
                  <a:ext cx="3865461" cy="997493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bg1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274" name="Rectangle 273">
                  <a:extLst>
                    <a:ext uri="{FF2B5EF4-FFF2-40B4-BE49-F238E27FC236}">
                      <a16:creationId xmlns:a16="http://schemas.microsoft.com/office/drawing/2014/main" id="{E57CA95A-58D7-DB59-A1D8-F1D7A3423246}"/>
                    </a:ext>
                  </a:extLst>
                </p:cNvPr>
                <p:cNvSpPr/>
                <p:nvPr/>
              </p:nvSpPr>
              <p:spPr>
                <a:xfrm>
                  <a:off x="21036878" y="4252909"/>
                  <a:ext cx="2708026" cy="997493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bg1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231" name="Group 230">
                <a:extLst>
                  <a:ext uri="{FF2B5EF4-FFF2-40B4-BE49-F238E27FC236}">
                    <a16:creationId xmlns:a16="http://schemas.microsoft.com/office/drawing/2014/main" id="{8E49EEE0-C654-0A77-8C14-7597B66BCBA1}"/>
                  </a:ext>
                </a:extLst>
              </p:cNvPr>
              <p:cNvGrpSpPr/>
              <p:nvPr/>
            </p:nvGrpSpPr>
            <p:grpSpPr>
              <a:xfrm>
                <a:off x="1070640" y="4279112"/>
                <a:ext cx="22330442" cy="3652741"/>
                <a:chOff x="1414462" y="5303202"/>
                <a:chExt cx="22330442" cy="581341"/>
              </a:xfrm>
            </p:grpSpPr>
            <p:sp>
              <p:nvSpPr>
                <p:cNvPr id="263" name="Rectangle 262">
                  <a:extLst>
                    <a:ext uri="{FF2B5EF4-FFF2-40B4-BE49-F238E27FC236}">
                      <a16:creationId xmlns:a16="http://schemas.microsoft.com/office/drawing/2014/main" id="{86BCE870-9F99-1132-D38B-7D2A50475BC0}"/>
                    </a:ext>
                  </a:extLst>
                </p:cNvPr>
                <p:cNvSpPr/>
                <p:nvPr/>
              </p:nvSpPr>
              <p:spPr>
                <a:xfrm>
                  <a:off x="1414462" y="5303202"/>
                  <a:ext cx="3865461" cy="573991"/>
                </a:xfrm>
                <a:prstGeom prst="rect">
                  <a:avLst/>
                </a:prstGeom>
                <a:noFill/>
                <a:ln w="25400">
                  <a:solidFill>
                    <a:schemeClr val="bg1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264" name="Rectangle 263">
                  <a:extLst>
                    <a:ext uri="{FF2B5EF4-FFF2-40B4-BE49-F238E27FC236}">
                      <a16:creationId xmlns:a16="http://schemas.microsoft.com/office/drawing/2014/main" id="{B7FEE0DE-9A2C-DFA3-EAB6-186D95FC7A89}"/>
                    </a:ext>
                  </a:extLst>
                </p:cNvPr>
                <p:cNvSpPr/>
                <p:nvPr/>
              </p:nvSpPr>
              <p:spPr>
                <a:xfrm>
                  <a:off x="5338917" y="5303202"/>
                  <a:ext cx="3865461" cy="573991"/>
                </a:xfrm>
                <a:prstGeom prst="rect">
                  <a:avLst/>
                </a:prstGeom>
                <a:noFill/>
                <a:ln w="25400">
                  <a:solidFill>
                    <a:schemeClr val="bg1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265" name="Rectangle 264">
                  <a:extLst>
                    <a:ext uri="{FF2B5EF4-FFF2-40B4-BE49-F238E27FC236}">
                      <a16:creationId xmlns:a16="http://schemas.microsoft.com/office/drawing/2014/main" id="{26E8C048-E61B-A33C-F4EC-A2D130C6557A}"/>
                    </a:ext>
                  </a:extLst>
                </p:cNvPr>
                <p:cNvSpPr/>
                <p:nvPr/>
              </p:nvSpPr>
              <p:spPr>
                <a:xfrm>
                  <a:off x="9263372" y="5303202"/>
                  <a:ext cx="3865461" cy="573991"/>
                </a:xfrm>
                <a:prstGeom prst="rect">
                  <a:avLst/>
                </a:prstGeom>
                <a:noFill/>
                <a:ln w="25400">
                  <a:solidFill>
                    <a:schemeClr val="bg1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266" name="Rectangle 265">
                  <a:extLst>
                    <a:ext uri="{FF2B5EF4-FFF2-40B4-BE49-F238E27FC236}">
                      <a16:creationId xmlns:a16="http://schemas.microsoft.com/office/drawing/2014/main" id="{7EAE6055-C6CE-FEF2-D606-F229F65C6536}"/>
                    </a:ext>
                  </a:extLst>
                </p:cNvPr>
                <p:cNvSpPr/>
                <p:nvPr/>
              </p:nvSpPr>
              <p:spPr>
                <a:xfrm>
                  <a:off x="13187827" y="5303202"/>
                  <a:ext cx="3865461" cy="573991"/>
                </a:xfrm>
                <a:prstGeom prst="rect">
                  <a:avLst/>
                </a:prstGeom>
                <a:noFill/>
                <a:ln w="25400">
                  <a:solidFill>
                    <a:schemeClr val="bg1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267" name="Rectangle 266">
                  <a:extLst>
                    <a:ext uri="{FF2B5EF4-FFF2-40B4-BE49-F238E27FC236}">
                      <a16:creationId xmlns:a16="http://schemas.microsoft.com/office/drawing/2014/main" id="{7C83FEAA-2BE2-0C98-00C1-52F0197FF5C0}"/>
                    </a:ext>
                  </a:extLst>
                </p:cNvPr>
                <p:cNvSpPr/>
                <p:nvPr/>
              </p:nvSpPr>
              <p:spPr>
                <a:xfrm>
                  <a:off x="17112352" y="5303202"/>
                  <a:ext cx="3865461" cy="573991"/>
                </a:xfrm>
                <a:prstGeom prst="rect">
                  <a:avLst/>
                </a:prstGeom>
                <a:noFill/>
                <a:ln w="25400">
                  <a:solidFill>
                    <a:schemeClr val="bg1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268" name="Rectangle 267">
                  <a:extLst>
                    <a:ext uri="{FF2B5EF4-FFF2-40B4-BE49-F238E27FC236}">
                      <a16:creationId xmlns:a16="http://schemas.microsoft.com/office/drawing/2014/main" id="{AC739054-6B3A-652B-E73E-B86931231B07}"/>
                    </a:ext>
                  </a:extLst>
                </p:cNvPr>
                <p:cNvSpPr/>
                <p:nvPr/>
              </p:nvSpPr>
              <p:spPr>
                <a:xfrm>
                  <a:off x="21036878" y="5303202"/>
                  <a:ext cx="2708026" cy="581341"/>
                </a:xfrm>
                <a:prstGeom prst="rect">
                  <a:avLst/>
                </a:prstGeom>
                <a:noFill/>
                <a:ln w="25400">
                  <a:solidFill>
                    <a:schemeClr val="bg1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232" name="Group 231">
                <a:extLst>
                  <a:ext uri="{FF2B5EF4-FFF2-40B4-BE49-F238E27FC236}">
                    <a16:creationId xmlns:a16="http://schemas.microsoft.com/office/drawing/2014/main" id="{B7D6EEE4-11F8-AA81-E5F1-C5134740E5B3}"/>
                  </a:ext>
                </a:extLst>
              </p:cNvPr>
              <p:cNvGrpSpPr/>
              <p:nvPr/>
            </p:nvGrpSpPr>
            <p:grpSpPr>
              <a:xfrm>
                <a:off x="1070640" y="7885671"/>
                <a:ext cx="22330442" cy="5409276"/>
                <a:chOff x="1414462" y="4583154"/>
                <a:chExt cx="22330442" cy="1575431"/>
              </a:xfrm>
            </p:grpSpPr>
            <p:sp>
              <p:nvSpPr>
                <p:cNvPr id="257" name="Rectangle 256">
                  <a:extLst>
                    <a:ext uri="{FF2B5EF4-FFF2-40B4-BE49-F238E27FC236}">
                      <a16:creationId xmlns:a16="http://schemas.microsoft.com/office/drawing/2014/main" id="{EF74ED75-4A0E-91BE-7F5E-98974729E5BF}"/>
                    </a:ext>
                  </a:extLst>
                </p:cNvPr>
                <p:cNvSpPr/>
                <p:nvPr/>
              </p:nvSpPr>
              <p:spPr>
                <a:xfrm>
                  <a:off x="1414462" y="4583154"/>
                  <a:ext cx="3865461" cy="1575431"/>
                </a:xfrm>
                <a:prstGeom prst="rect">
                  <a:avLst/>
                </a:prstGeom>
                <a:noFill/>
                <a:ln w="25400">
                  <a:solidFill>
                    <a:schemeClr val="bg1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258" name="Rectangle 257">
                  <a:extLst>
                    <a:ext uri="{FF2B5EF4-FFF2-40B4-BE49-F238E27FC236}">
                      <a16:creationId xmlns:a16="http://schemas.microsoft.com/office/drawing/2014/main" id="{39616856-3BF2-91A5-126E-85B1A4B40247}"/>
                    </a:ext>
                  </a:extLst>
                </p:cNvPr>
                <p:cNvSpPr/>
                <p:nvPr/>
              </p:nvSpPr>
              <p:spPr>
                <a:xfrm>
                  <a:off x="5338917" y="4583154"/>
                  <a:ext cx="3865461" cy="1575431"/>
                </a:xfrm>
                <a:prstGeom prst="rect">
                  <a:avLst/>
                </a:prstGeom>
                <a:noFill/>
                <a:ln w="25400">
                  <a:solidFill>
                    <a:schemeClr val="bg1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259" name="Rectangle 258">
                  <a:extLst>
                    <a:ext uri="{FF2B5EF4-FFF2-40B4-BE49-F238E27FC236}">
                      <a16:creationId xmlns:a16="http://schemas.microsoft.com/office/drawing/2014/main" id="{4EFE9842-2E7B-8585-07A2-92BC0CDC3942}"/>
                    </a:ext>
                  </a:extLst>
                </p:cNvPr>
                <p:cNvSpPr/>
                <p:nvPr/>
              </p:nvSpPr>
              <p:spPr>
                <a:xfrm>
                  <a:off x="9263372" y="4583154"/>
                  <a:ext cx="3865461" cy="1575431"/>
                </a:xfrm>
                <a:prstGeom prst="rect">
                  <a:avLst/>
                </a:prstGeom>
                <a:noFill/>
                <a:ln w="25400">
                  <a:solidFill>
                    <a:schemeClr val="bg1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260" name="Rectangle 259">
                  <a:extLst>
                    <a:ext uri="{FF2B5EF4-FFF2-40B4-BE49-F238E27FC236}">
                      <a16:creationId xmlns:a16="http://schemas.microsoft.com/office/drawing/2014/main" id="{C5863719-7F35-26A7-F20D-FB3699B22236}"/>
                    </a:ext>
                  </a:extLst>
                </p:cNvPr>
                <p:cNvSpPr/>
                <p:nvPr/>
              </p:nvSpPr>
              <p:spPr>
                <a:xfrm>
                  <a:off x="13187827" y="4583154"/>
                  <a:ext cx="3865461" cy="1575431"/>
                </a:xfrm>
                <a:prstGeom prst="rect">
                  <a:avLst/>
                </a:prstGeom>
                <a:noFill/>
                <a:ln w="25400">
                  <a:solidFill>
                    <a:schemeClr val="bg1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261" name="Rectangle 260">
                  <a:extLst>
                    <a:ext uri="{FF2B5EF4-FFF2-40B4-BE49-F238E27FC236}">
                      <a16:creationId xmlns:a16="http://schemas.microsoft.com/office/drawing/2014/main" id="{69A23D1C-80FC-0B6C-5DD0-6E6B01AA144D}"/>
                    </a:ext>
                  </a:extLst>
                </p:cNvPr>
                <p:cNvSpPr/>
                <p:nvPr/>
              </p:nvSpPr>
              <p:spPr>
                <a:xfrm>
                  <a:off x="17112352" y="4583154"/>
                  <a:ext cx="3865461" cy="1575431"/>
                </a:xfrm>
                <a:prstGeom prst="rect">
                  <a:avLst/>
                </a:prstGeom>
                <a:noFill/>
                <a:ln w="25400">
                  <a:solidFill>
                    <a:schemeClr val="bg1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262" name="Rectangle 261">
                  <a:extLst>
                    <a:ext uri="{FF2B5EF4-FFF2-40B4-BE49-F238E27FC236}">
                      <a16:creationId xmlns:a16="http://schemas.microsoft.com/office/drawing/2014/main" id="{03716E62-0737-5605-EC7B-523774FE0063}"/>
                    </a:ext>
                  </a:extLst>
                </p:cNvPr>
                <p:cNvSpPr/>
                <p:nvPr/>
              </p:nvSpPr>
              <p:spPr>
                <a:xfrm>
                  <a:off x="21036878" y="4601983"/>
                  <a:ext cx="2708026" cy="1556602"/>
                </a:xfrm>
                <a:prstGeom prst="rect">
                  <a:avLst/>
                </a:prstGeom>
                <a:noFill/>
                <a:ln w="25400">
                  <a:solidFill>
                    <a:schemeClr val="bg1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233" name="TextBox 232">
                <a:extLst>
                  <a:ext uri="{FF2B5EF4-FFF2-40B4-BE49-F238E27FC236}">
                    <a16:creationId xmlns:a16="http://schemas.microsoft.com/office/drawing/2014/main" id="{DFF962DB-887B-8798-865E-5617CAA61EE1}"/>
                  </a:ext>
                </a:extLst>
              </p:cNvPr>
              <p:cNvSpPr txBox="1"/>
              <p:nvPr/>
            </p:nvSpPr>
            <p:spPr>
              <a:xfrm>
                <a:off x="1359616" y="3259787"/>
                <a:ext cx="3605981" cy="97738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lvl="0" indent="0" rtl="0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sz="2800" b="1" u="none" strike="noStrike" cap="none" dirty="0">
                    <a:latin typeface="Century Gothic" panose="020B0502020202020204" pitchFamily="34" charset="0"/>
                  </a:rPr>
                  <a:t>Area </a:t>
                </a:r>
                <a:endParaRPr lang="en-US" sz="2800" b="1" dirty="0">
                  <a:latin typeface="Century Gothic" panose="020B0502020202020204" pitchFamily="34" charset="0"/>
                </a:endParaRPr>
              </a:p>
              <a:p>
                <a:pPr marL="0" marR="0" lvl="0" indent="0" rtl="0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sz="2800" b="1" u="none" strike="noStrike" cap="none" dirty="0">
                    <a:latin typeface="Century Gothic" panose="020B0502020202020204" pitchFamily="34" charset="0"/>
                  </a:rPr>
                  <a:t>Measurement</a:t>
                </a:r>
                <a:endParaRPr lang="en-US" sz="2800" b="1" dirty="0">
                  <a:latin typeface="Century Gothic" panose="020B0502020202020204" pitchFamily="34" charset="0"/>
                </a:endParaRPr>
              </a:p>
            </p:txBody>
          </p:sp>
          <p:sp>
            <p:nvSpPr>
              <p:cNvPr id="234" name="TextBox 233">
                <a:extLst>
                  <a:ext uri="{FF2B5EF4-FFF2-40B4-BE49-F238E27FC236}">
                    <a16:creationId xmlns:a16="http://schemas.microsoft.com/office/drawing/2014/main" id="{EF0CEFE0-C421-54E4-F990-A9CCCC0FF30B}"/>
                  </a:ext>
                </a:extLst>
              </p:cNvPr>
              <p:cNvSpPr txBox="1"/>
              <p:nvPr/>
            </p:nvSpPr>
            <p:spPr>
              <a:xfrm>
                <a:off x="5225078" y="3407272"/>
                <a:ext cx="2455606" cy="51636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lvl="0" indent="0" rtl="0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sz="2800" b="1" u="none" strike="noStrike" cap="none" dirty="0">
                    <a:solidFill>
                      <a:schemeClr val="dk1"/>
                    </a:solidFill>
                    <a:latin typeface="Century Gothic" panose="020B0502020202020204" pitchFamily="34" charset="0"/>
                  </a:rPr>
                  <a:t>Purpose </a:t>
                </a:r>
                <a:endParaRPr lang="en-US" sz="2800" b="1" u="none" strike="noStrike" cap="none" dirty="0">
                  <a:solidFill>
                    <a:schemeClr val="dk1"/>
                  </a:solidFill>
                  <a:latin typeface="Century Gothic" panose="020B0502020202020204" pitchFamily="34" charset="0"/>
                  <a:ea typeface="Times New Roman"/>
                  <a:cs typeface="Times New Roman"/>
                  <a:sym typeface="Times New Roman"/>
                </a:endParaRPr>
              </a:p>
            </p:txBody>
          </p:sp>
          <p:sp>
            <p:nvSpPr>
              <p:cNvPr id="235" name="TextBox 234">
                <a:extLst>
                  <a:ext uri="{FF2B5EF4-FFF2-40B4-BE49-F238E27FC236}">
                    <a16:creationId xmlns:a16="http://schemas.microsoft.com/office/drawing/2014/main" id="{53B31A93-8377-00BB-351D-31C25E4ABB22}"/>
                  </a:ext>
                </a:extLst>
              </p:cNvPr>
              <p:cNvSpPr txBox="1"/>
              <p:nvPr/>
            </p:nvSpPr>
            <p:spPr>
              <a:xfrm>
                <a:off x="9145917" y="3466266"/>
                <a:ext cx="2731758" cy="51636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lvl="0" indent="0" rtl="0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sz="2800" b="1" u="none" strike="noStrike" cap="none" dirty="0">
                    <a:solidFill>
                      <a:schemeClr val="dk1"/>
                    </a:solidFill>
                    <a:latin typeface="Century Gothic" panose="020B0502020202020204" pitchFamily="34" charset="0"/>
                  </a:rPr>
                  <a:t>Methodology</a:t>
                </a:r>
                <a:endParaRPr lang="en-US" sz="2800" b="1" u="none" strike="noStrike" cap="none" dirty="0">
                  <a:solidFill>
                    <a:schemeClr val="dk1"/>
                  </a:solidFill>
                  <a:latin typeface="Century Gothic" panose="020B0502020202020204" pitchFamily="34" charset="0"/>
                  <a:ea typeface="Times New Roman"/>
                  <a:cs typeface="Times New Roman"/>
                  <a:sym typeface="Times New Roman"/>
                </a:endParaRPr>
              </a:p>
            </p:txBody>
          </p:sp>
          <p:sp>
            <p:nvSpPr>
              <p:cNvPr id="236" name="TextBox 235">
                <a:extLst>
                  <a:ext uri="{FF2B5EF4-FFF2-40B4-BE49-F238E27FC236}">
                    <a16:creationId xmlns:a16="http://schemas.microsoft.com/office/drawing/2014/main" id="{7D9C1156-945D-7172-AD2E-4160C2916DEE}"/>
                  </a:ext>
                </a:extLst>
              </p:cNvPr>
              <p:cNvSpPr txBox="1"/>
              <p:nvPr/>
            </p:nvSpPr>
            <p:spPr>
              <a:xfrm>
                <a:off x="13055736" y="3259787"/>
                <a:ext cx="3354610" cy="97738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lvl="0" indent="0" rtl="0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sz="2800" b="1" u="none" strike="noStrike" cap="none" dirty="0">
                    <a:solidFill>
                      <a:schemeClr val="dk1"/>
                    </a:solidFill>
                    <a:latin typeface="Century Gothic" panose="020B0502020202020204" pitchFamily="34" charset="0"/>
                  </a:rPr>
                  <a:t>Key Information Obtained</a:t>
                </a:r>
                <a:endParaRPr lang="en-US" sz="2800" b="1" u="none" strike="noStrike" cap="none" dirty="0">
                  <a:solidFill>
                    <a:schemeClr val="dk1"/>
                  </a:solidFill>
                  <a:latin typeface="Century Gothic" panose="020B0502020202020204" pitchFamily="34" charset="0"/>
                  <a:ea typeface="Times New Roman"/>
                  <a:cs typeface="Times New Roman"/>
                  <a:sym typeface="Times New Roman"/>
                </a:endParaRPr>
              </a:p>
            </p:txBody>
          </p:sp>
          <p:sp>
            <p:nvSpPr>
              <p:cNvPr id="237" name="TextBox 236">
                <a:extLst>
                  <a:ext uri="{FF2B5EF4-FFF2-40B4-BE49-F238E27FC236}">
                    <a16:creationId xmlns:a16="http://schemas.microsoft.com/office/drawing/2014/main" id="{3324A61F-99EC-B9AC-5E8F-DD1029443362}"/>
                  </a:ext>
                </a:extLst>
              </p:cNvPr>
              <p:cNvSpPr txBox="1"/>
              <p:nvPr/>
            </p:nvSpPr>
            <p:spPr>
              <a:xfrm>
                <a:off x="16980191" y="3466266"/>
                <a:ext cx="3354610" cy="51636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lvl="0" indent="0" rtl="0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sz="2800" b="1" u="none" strike="noStrike" cap="none" dirty="0">
                    <a:solidFill>
                      <a:schemeClr val="dk1"/>
                    </a:solidFill>
                    <a:latin typeface="Century Gothic" panose="020B0502020202020204" pitchFamily="34" charset="0"/>
                  </a:rPr>
                  <a:t>Potential Source</a:t>
                </a:r>
                <a:endParaRPr lang="en-US" sz="2800" b="1" u="none" strike="noStrike" cap="none" dirty="0">
                  <a:solidFill>
                    <a:schemeClr val="dk1"/>
                  </a:solidFill>
                  <a:latin typeface="Century Gothic" panose="020B0502020202020204" pitchFamily="34" charset="0"/>
                  <a:ea typeface="Times New Roman"/>
                  <a:cs typeface="Times New Roman"/>
                  <a:sym typeface="Times New Roman"/>
                </a:endParaRPr>
              </a:p>
            </p:txBody>
          </p:sp>
          <p:sp>
            <p:nvSpPr>
              <p:cNvPr id="238" name="TextBox 237">
                <a:extLst>
                  <a:ext uri="{FF2B5EF4-FFF2-40B4-BE49-F238E27FC236}">
                    <a16:creationId xmlns:a16="http://schemas.microsoft.com/office/drawing/2014/main" id="{7D98EBA2-91E2-FDAC-8001-E84CBAA61510}"/>
                  </a:ext>
                </a:extLst>
              </p:cNvPr>
              <p:cNvSpPr txBox="1"/>
              <p:nvPr/>
            </p:nvSpPr>
            <p:spPr>
              <a:xfrm>
                <a:off x="1359615" y="4496236"/>
                <a:ext cx="3193253" cy="57701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lvl="0" indent="0" algn="l" rtl="0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sz="3200" b="1" u="none" strike="noStrike" cap="none" dirty="0">
                    <a:solidFill>
                      <a:schemeClr val="lt1"/>
                    </a:solidFill>
                    <a:latin typeface="Century Gothic" panose="020B0502020202020204" pitchFamily="34" charset="0"/>
                  </a:rPr>
                  <a:t>3. Retention</a:t>
                </a:r>
                <a:endParaRPr lang="en-US" sz="2400" b="1" dirty="0">
                  <a:latin typeface="Century Gothic" panose="020B0502020202020204" pitchFamily="34" charset="0"/>
                </a:endParaRPr>
              </a:p>
            </p:txBody>
          </p:sp>
          <p:sp>
            <p:nvSpPr>
              <p:cNvPr id="239" name="TextBox 238">
                <a:extLst>
                  <a:ext uri="{FF2B5EF4-FFF2-40B4-BE49-F238E27FC236}">
                    <a16:creationId xmlns:a16="http://schemas.microsoft.com/office/drawing/2014/main" id="{80B3C268-6806-3B9A-172E-B4A57FCD6CCA}"/>
                  </a:ext>
                </a:extLst>
              </p:cNvPr>
              <p:cNvSpPr txBox="1"/>
              <p:nvPr/>
            </p:nvSpPr>
            <p:spPr>
              <a:xfrm>
                <a:off x="1395832" y="5063833"/>
                <a:ext cx="3068978" cy="86325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342900" marR="0" lvl="0" indent="-342900" algn="l" rtl="0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lt1"/>
                  </a:buClr>
                  <a:buSzPct val="140000"/>
                  <a:buFont typeface="Arial" panose="020B0604020202020204" pitchFamily="34" charset="0"/>
                  <a:buChar char="•"/>
                </a:pPr>
                <a:r>
                  <a:rPr lang="en-US" sz="2400" b="1" u="none" strike="noStrike" cap="none" dirty="0">
                    <a:solidFill>
                      <a:schemeClr val="lt1"/>
                    </a:solidFill>
                    <a:latin typeface="Century Gothic" panose="020B0502020202020204" pitchFamily="34" charset="0"/>
                  </a:rPr>
                  <a:t>Employee attrition rate</a:t>
                </a:r>
                <a:endParaRPr lang="en-US" sz="2400" b="1" u="none" strike="noStrike" cap="none" dirty="0">
                  <a:solidFill>
                    <a:schemeClr val="lt1"/>
                  </a:solidFill>
                  <a:latin typeface="Century Gothic" panose="020B0502020202020204" pitchFamily="34" charset="0"/>
                  <a:ea typeface="Times New Roman"/>
                  <a:cs typeface="Times New Roman"/>
                  <a:sym typeface="Times New Roman"/>
                </a:endParaRPr>
              </a:p>
            </p:txBody>
          </p:sp>
          <p:sp>
            <p:nvSpPr>
              <p:cNvPr id="240" name="TextBox 239">
                <a:extLst>
                  <a:ext uri="{FF2B5EF4-FFF2-40B4-BE49-F238E27FC236}">
                    <a16:creationId xmlns:a16="http://schemas.microsoft.com/office/drawing/2014/main" id="{F83DEF78-3C81-8DA9-6AE9-F5308CBE20ED}"/>
                  </a:ext>
                </a:extLst>
              </p:cNvPr>
              <p:cNvSpPr txBox="1"/>
              <p:nvPr/>
            </p:nvSpPr>
            <p:spPr>
              <a:xfrm>
                <a:off x="5290062" y="4496236"/>
                <a:ext cx="3068978" cy="45704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57150" marR="0" lvl="0" indent="-57150" algn="l" rtl="0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sz="2400" b="1" u="none" strike="noStrike" cap="none" dirty="0">
                    <a:solidFill>
                      <a:schemeClr val="bg1"/>
                    </a:solidFill>
                    <a:latin typeface="Century Gothic" panose="020B0502020202020204" pitchFamily="34" charset="0"/>
                  </a:rPr>
                  <a:t>To identify attrition:</a:t>
                </a:r>
                <a:endParaRPr lang="en-US" sz="1800" b="1" dirty="0">
                  <a:solidFill>
                    <a:schemeClr val="bg1"/>
                  </a:solidFill>
                  <a:latin typeface="Century Gothic" panose="020B0502020202020204" pitchFamily="34" charset="0"/>
                </a:endParaRPr>
              </a:p>
            </p:txBody>
          </p:sp>
          <p:sp>
            <p:nvSpPr>
              <p:cNvPr id="241" name="TextBox 240">
                <a:extLst>
                  <a:ext uri="{FF2B5EF4-FFF2-40B4-BE49-F238E27FC236}">
                    <a16:creationId xmlns:a16="http://schemas.microsoft.com/office/drawing/2014/main" id="{365AEB03-5E8A-DC6E-6533-0181C710282E}"/>
                  </a:ext>
                </a:extLst>
              </p:cNvPr>
              <p:cNvSpPr txBox="1"/>
              <p:nvPr/>
            </p:nvSpPr>
            <p:spPr>
              <a:xfrm>
                <a:off x="9145917" y="4463759"/>
                <a:ext cx="3379302" cy="312444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57150" marR="0" lvl="0" indent="-57150" algn="l" rtl="0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sz="2400" b="1" u="none" strike="noStrike" cap="none" dirty="0">
                    <a:solidFill>
                      <a:schemeClr val="bg1"/>
                    </a:solidFill>
                    <a:latin typeface="Century Gothic" panose="020B0502020202020204" pitchFamily="34" charset="0"/>
                  </a:rPr>
                  <a:t>Short (10 min.) verbal key employee entry and exit survey on reason for choosing or leaving company. </a:t>
                </a:r>
                <a:endParaRPr lang="en-US" b="1" u="none" strike="noStrike" cap="none" dirty="0">
                  <a:solidFill>
                    <a:schemeClr val="bg1"/>
                  </a:solidFill>
                  <a:latin typeface="Century Gothic" panose="020B0502020202020204" pitchFamily="34" charset="0"/>
                </a:endParaRPr>
              </a:p>
              <a:p>
                <a:pPr marL="57150" marR="0" lvl="0" indent="-57150" algn="l" rtl="0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lang="en-US" sz="1800" b="1" dirty="0">
                  <a:solidFill>
                    <a:schemeClr val="bg1"/>
                  </a:solidFill>
                  <a:latin typeface="Century Gothic" panose="020B0502020202020204" pitchFamily="34" charset="0"/>
                </a:endParaRPr>
              </a:p>
              <a:p>
                <a:pPr marL="114300" marR="0" lvl="0" indent="-57150" algn="l" rtl="0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sz="2400" b="1" u="none" strike="noStrike" cap="none" dirty="0">
                    <a:solidFill>
                      <a:schemeClr val="bg1"/>
                    </a:solidFill>
                    <a:latin typeface="Century Gothic" panose="020B0502020202020204" pitchFamily="34" charset="0"/>
                  </a:rPr>
                  <a:t>Results sent to Merger Team.</a:t>
                </a:r>
                <a:endParaRPr lang="en-US" sz="2400" b="1" u="none" strike="noStrike" cap="none" dirty="0">
                  <a:solidFill>
                    <a:schemeClr val="bg1"/>
                  </a:solidFill>
                  <a:latin typeface="Century Gothic" panose="020B0502020202020204" pitchFamily="34" charset="0"/>
                  <a:ea typeface="Times New Roman"/>
                  <a:cs typeface="Times New Roman"/>
                  <a:sym typeface="Times New Roman"/>
                </a:endParaRPr>
              </a:p>
            </p:txBody>
          </p:sp>
          <p:sp>
            <p:nvSpPr>
              <p:cNvPr id="242" name="TextBox 241">
                <a:extLst>
                  <a:ext uri="{FF2B5EF4-FFF2-40B4-BE49-F238E27FC236}">
                    <a16:creationId xmlns:a16="http://schemas.microsoft.com/office/drawing/2014/main" id="{EDF8F60E-9FBB-7F3C-4F11-BAB7041F0E1A}"/>
                  </a:ext>
                </a:extLst>
              </p:cNvPr>
              <p:cNvSpPr txBox="1"/>
              <p:nvPr/>
            </p:nvSpPr>
            <p:spPr>
              <a:xfrm>
                <a:off x="13085234" y="4464833"/>
                <a:ext cx="3014704" cy="86517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57150" marR="0" lvl="0" indent="0" algn="l" rtl="0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sz="2400" b="1" u="none" strike="noStrike" cap="none" dirty="0">
                    <a:solidFill>
                      <a:schemeClr val="bg1"/>
                    </a:solidFill>
                    <a:latin typeface="Century Gothic" panose="020B0502020202020204" pitchFamily="34" charset="0"/>
                  </a:rPr>
                  <a:t>Attrition rate (exit and entry):</a:t>
                </a:r>
                <a:endParaRPr lang="en-US" sz="1800" b="1" dirty="0">
                  <a:solidFill>
                    <a:schemeClr val="bg1"/>
                  </a:solidFill>
                  <a:latin typeface="Century Gothic" panose="020B0502020202020204" pitchFamily="34" charset="0"/>
                </a:endParaRPr>
              </a:p>
            </p:txBody>
          </p:sp>
          <p:sp>
            <p:nvSpPr>
              <p:cNvPr id="243" name="TextBox 242">
                <a:extLst>
                  <a:ext uri="{FF2B5EF4-FFF2-40B4-BE49-F238E27FC236}">
                    <a16:creationId xmlns:a16="http://schemas.microsoft.com/office/drawing/2014/main" id="{9DCEC7C7-49EE-AAAA-8339-4B3ADB71D079}"/>
                  </a:ext>
                </a:extLst>
              </p:cNvPr>
              <p:cNvSpPr txBox="1"/>
              <p:nvPr/>
            </p:nvSpPr>
            <p:spPr>
              <a:xfrm>
                <a:off x="16980192" y="4464833"/>
                <a:ext cx="2822284" cy="86517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57150" marR="0" lvl="0" indent="0" algn="l" rtl="0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sz="2400" b="1" u="none" strike="noStrike" cap="none" dirty="0">
                    <a:solidFill>
                      <a:schemeClr val="bg1"/>
                    </a:solidFill>
                    <a:latin typeface="Century Gothic" panose="020B0502020202020204" pitchFamily="34" charset="0"/>
                  </a:rPr>
                  <a:t>Verbal surveys given by:</a:t>
                </a:r>
                <a:endParaRPr lang="en-US" sz="1800" b="1" dirty="0">
                  <a:solidFill>
                    <a:schemeClr val="bg1"/>
                  </a:solidFill>
                  <a:latin typeface="Century Gothic" panose="020B0502020202020204" pitchFamily="34" charset="0"/>
                </a:endParaRPr>
              </a:p>
            </p:txBody>
          </p:sp>
          <p:sp>
            <p:nvSpPr>
              <p:cNvPr id="244" name="TextBox 243">
                <a:extLst>
                  <a:ext uri="{FF2B5EF4-FFF2-40B4-BE49-F238E27FC236}">
                    <a16:creationId xmlns:a16="http://schemas.microsoft.com/office/drawing/2014/main" id="{9AA3EB3F-DBB1-8A2D-059C-A496FC8BF004}"/>
                  </a:ext>
                </a:extLst>
              </p:cNvPr>
              <p:cNvSpPr txBox="1"/>
              <p:nvPr/>
            </p:nvSpPr>
            <p:spPr>
              <a:xfrm>
                <a:off x="16827524" y="5518533"/>
                <a:ext cx="3865461" cy="124739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574675" marR="0" lvl="0" indent="-342900" algn="l" rtl="0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bg1"/>
                  </a:buClr>
                  <a:buSzPct val="146000"/>
                  <a:buFont typeface="Arial" panose="020B0604020202020204" pitchFamily="34" charset="0"/>
                  <a:buChar char="•"/>
                </a:pPr>
                <a:r>
                  <a:rPr lang="en-US" sz="2400" b="1" u="none" strike="noStrike" cap="none" dirty="0">
                    <a:solidFill>
                      <a:schemeClr val="bg1"/>
                    </a:solidFill>
                    <a:latin typeface="Century Gothic" panose="020B0502020202020204" pitchFamily="34" charset="0"/>
                  </a:rPr>
                  <a:t>Personnel department </a:t>
                </a:r>
                <a:endParaRPr lang="en-US" sz="1800" b="1" dirty="0">
                  <a:solidFill>
                    <a:schemeClr val="bg1"/>
                  </a:solidFill>
                  <a:latin typeface="Century Gothic" panose="020B0502020202020204" pitchFamily="34" charset="0"/>
                </a:endParaRPr>
              </a:p>
              <a:p>
                <a:pPr marL="574675" marR="0" lvl="0" indent="-342900" algn="l" rtl="0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bg1"/>
                  </a:buClr>
                  <a:buSzPct val="146000"/>
                  <a:buFont typeface="Arial" panose="020B0604020202020204" pitchFamily="34" charset="0"/>
                  <a:buChar char="•"/>
                </a:pPr>
                <a:r>
                  <a:rPr lang="en-US" sz="2400" b="1" u="none" strike="noStrike" cap="none" dirty="0">
                    <a:solidFill>
                      <a:schemeClr val="bg1"/>
                    </a:solidFill>
                    <a:latin typeface="Century Gothic" panose="020B0502020202020204" pitchFamily="34" charset="0"/>
                  </a:rPr>
                  <a:t>Local managers</a:t>
                </a:r>
                <a:endParaRPr lang="en-US" sz="1800" b="1" dirty="0">
                  <a:solidFill>
                    <a:schemeClr val="bg1"/>
                  </a:solidFill>
                  <a:latin typeface="Century Gothic" panose="020B0502020202020204" pitchFamily="34" charset="0"/>
                </a:endParaRPr>
              </a:p>
            </p:txBody>
          </p:sp>
          <p:sp>
            <p:nvSpPr>
              <p:cNvPr id="245" name="TextBox 244">
                <a:extLst>
                  <a:ext uri="{FF2B5EF4-FFF2-40B4-BE49-F238E27FC236}">
                    <a16:creationId xmlns:a16="http://schemas.microsoft.com/office/drawing/2014/main" id="{5C0B1E31-3214-D5AE-92D3-4156CA35B2A1}"/>
                  </a:ext>
                </a:extLst>
              </p:cNvPr>
              <p:cNvSpPr txBox="1"/>
              <p:nvPr/>
            </p:nvSpPr>
            <p:spPr>
              <a:xfrm>
                <a:off x="1359616" y="8053541"/>
                <a:ext cx="2337620" cy="164981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160020" marR="0" lvl="0" indent="-160020" algn="l" rtl="0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sz="3200" b="1" u="none" strike="noStrike" cap="none" dirty="0">
                    <a:solidFill>
                      <a:schemeClr val="lt1"/>
                    </a:solidFill>
                    <a:latin typeface="Century Gothic" panose="020B0502020202020204" pitchFamily="34" charset="0"/>
                  </a:rPr>
                  <a:t>4. External Company Image</a:t>
                </a:r>
                <a:endParaRPr lang="en-US" sz="2400" b="1" dirty="0">
                  <a:latin typeface="Century Gothic" panose="020B0502020202020204" pitchFamily="34" charset="0"/>
                </a:endParaRPr>
              </a:p>
            </p:txBody>
          </p:sp>
          <p:sp>
            <p:nvSpPr>
              <p:cNvPr id="246" name="TextBox 245">
                <a:extLst>
                  <a:ext uri="{FF2B5EF4-FFF2-40B4-BE49-F238E27FC236}">
                    <a16:creationId xmlns:a16="http://schemas.microsoft.com/office/drawing/2014/main" id="{18614588-6B91-A17E-9635-B0B0C04D39A9}"/>
                  </a:ext>
                </a:extLst>
              </p:cNvPr>
              <p:cNvSpPr txBox="1"/>
              <p:nvPr/>
            </p:nvSpPr>
            <p:spPr>
              <a:xfrm>
                <a:off x="1483890" y="9758372"/>
                <a:ext cx="2980920" cy="85222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342900" marR="0" lvl="0" indent="-342900" algn="l" rtl="0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lt1"/>
                  </a:buClr>
                  <a:buSzPct val="140000"/>
                  <a:buFont typeface="Arial" panose="020B0604020202020204" pitchFamily="34" charset="0"/>
                  <a:buChar char="•"/>
                </a:pPr>
                <a:r>
                  <a:rPr lang="en-US" sz="2400" b="1" u="none" strike="noStrike" cap="none" dirty="0">
                    <a:solidFill>
                      <a:schemeClr val="lt1"/>
                    </a:solidFill>
                    <a:latin typeface="Century Gothic" panose="020B0502020202020204" pitchFamily="34" charset="0"/>
                  </a:rPr>
                  <a:t>Customer feedback</a:t>
                </a:r>
                <a:endParaRPr lang="en-US" sz="1800" b="1" dirty="0">
                  <a:latin typeface="Century Gothic" panose="020B0502020202020204" pitchFamily="34" charset="0"/>
                </a:endParaRPr>
              </a:p>
            </p:txBody>
          </p:sp>
          <p:sp>
            <p:nvSpPr>
              <p:cNvPr id="247" name="TextBox 246">
                <a:extLst>
                  <a:ext uri="{FF2B5EF4-FFF2-40B4-BE49-F238E27FC236}">
                    <a16:creationId xmlns:a16="http://schemas.microsoft.com/office/drawing/2014/main" id="{C4695D4D-D006-7CA2-9420-2A9E47FC8BB9}"/>
                  </a:ext>
                </a:extLst>
              </p:cNvPr>
              <p:cNvSpPr txBox="1"/>
              <p:nvPr/>
            </p:nvSpPr>
            <p:spPr>
              <a:xfrm>
                <a:off x="5290062" y="8115806"/>
                <a:ext cx="3068978" cy="204793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57150" marR="0" lvl="0" indent="0" algn="l" rtl="0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sz="2400" b="1" u="none" strike="noStrike" cap="none" dirty="0">
                    <a:solidFill>
                      <a:schemeClr val="bg1"/>
                    </a:solidFill>
                    <a:latin typeface="Century Gothic" panose="020B0502020202020204" pitchFamily="34" charset="0"/>
                  </a:rPr>
                  <a:t>To measure a random sample of top 40 customers’ satisfaction and view of the merger</a:t>
                </a:r>
                <a:endParaRPr lang="en-US" sz="1800" b="1" dirty="0">
                  <a:solidFill>
                    <a:schemeClr val="bg1"/>
                  </a:solidFill>
                  <a:latin typeface="Century Gothic" panose="020B0502020202020204" pitchFamily="34" charset="0"/>
                </a:endParaRPr>
              </a:p>
            </p:txBody>
          </p:sp>
          <p:sp>
            <p:nvSpPr>
              <p:cNvPr id="248" name="TextBox 247">
                <a:extLst>
                  <a:ext uri="{FF2B5EF4-FFF2-40B4-BE49-F238E27FC236}">
                    <a16:creationId xmlns:a16="http://schemas.microsoft.com/office/drawing/2014/main" id="{45B8CC17-6670-E3BA-1C20-86E78B39AC5E}"/>
                  </a:ext>
                </a:extLst>
              </p:cNvPr>
              <p:cNvSpPr txBox="1"/>
              <p:nvPr/>
            </p:nvSpPr>
            <p:spPr>
              <a:xfrm>
                <a:off x="9170305" y="8115806"/>
                <a:ext cx="3467149" cy="205069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57150" marR="0" lvl="0" indent="0" algn="l" rtl="0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sz="2400" b="1" u="none" strike="noStrike" cap="none" dirty="0">
                    <a:solidFill>
                      <a:schemeClr val="bg1"/>
                    </a:solidFill>
                    <a:latin typeface="Century Gothic" panose="020B0502020202020204" pitchFamily="34" charset="0"/>
                  </a:rPr>
                  <a:t>A short (10 min.) telephone survey of a random sample of top 40 customers (current and past):</a:t>
                </a:r>
                <a:endParaRPr lang="en-US" b="1" dirty="0">
                  <a:solidFill>
                    <a:schemeClr val="bg1"/>
                  </a:solidFill>
                  <a:latin typeface="Century Gothic" panose="020B0502020202020204" pitchFamily="34" charset="0"/>
                </a:endParaRPr>
              </a:p>
            </p:txBody>
          </p:sp>
          <p:sp>
            <p:nvSpPr>
              <p:cNvPr id="249" name="TextBox 248">
                <a:extLst>
                  <a:ext uri="{FF2B5EF4-FFF2-40B4-BE49-F238E27FC236}">
                    <a16:creationId xmlns:a16="http://schemas.microsoft.com/office/drawing/2014/main" id="{DCFD7E5D-5E2F-0EEE-58A3-DF50AD7A6E73}"/>
                  </a:ext>
                </a:extLst>
              </p:cNvPr>
              <p:cNvSpPr txBox="1"/>
              <p:nvPr/>
            </p:nvSpPr>
            <p:spPr>
              <a:xfrm>
                <a:off x="12999466" y="8063461"/>
                <a:ext cx="3467149" cy="282808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574675" marR="0" lvl="0" indent="-342900" algn="l" rtl="0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bg1"/>
                  </a:buClr>
                  <a:buSzPct val="140000"/>
                  <a:buFont typeface="Arial" panose="020B0604020202020204" pitchFamily="34" charset="0"/>
                  <a:buChar char="•"/>
                </a:pPr>
                <a:r>
                  <a:rPr lang="en-US" sz="2400" b="1" u="none" strike="noStrike" cap="none" dirty="0">
                    <a:solidFill>
                      <a:schemeClr val="bg1"/>
                    </a:solidFill>
                    <a:latin typeface="Century Gothic" panose="020B0502020202020204" pitchFamily="34" charset="0"/>
                  </a:rPr>
                  <a:t>When and why customers leave</a:t>
                </a:r>
              </a:p>
              <a:p>
                <a:pPr marL="574675" marR="0" lvl="0" indent="-342900" algn="l" rtl="0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bg1"/>
                  </a:buClr>
                  <a:buSzPct val="140000"/>
                  <a:buFont typeface="Arial" panose="020B0604020202020204" pitchFamily="34" charset="0"/>
                  <a:buChar char="•"/>
                </a:pPr>
                <a:endParaRPr lang="en-US" sz="2400" dirty="0">
                  <a:solidFill>
                    <a:schemeClr val="bg1"/>
                  </a:solidFill>
                  <a:latin typeface="Century Gothic" panose="020B0502020202020204" pitchFamily="34" charset="0"/>
                </a:endParaRPr>
              </a:p>
              <a:p>
                <a:pPr marL="574675" marR="0" lvl="0" indent="-342900" algn="l" rtl="0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bg1"/>
                  </a:buClr>
                  <a:buSzPct val="140000"/>
                  <a:buFont typeface="Arial" panose="020B0604020202020204" pitchFamily="34" charset="0"/>
                  <a:buChar char="•"/>
                </a:pPr>
                <a:r>
                  <a:rPr lang="en-US" sz="2400" b="1" u="none" strike="noStrike" cap="none" dirty="0">
                    <a:solidFill>
                      <a:schemeClr val="bg1"/>
                    </a:solidFill>
                    <a:latin typeface="Century Gothic" panose="020B0502020202020204" pitchFamily="34" charset="0"/>
                  </a:rPr>
                  <a:t>Customer perceptions of new service offerings</a:t>
                </a:r>
                <a:endParaRPr lang="en-US" sz="2400" b="1" u="none" strike="noStrike" cap="none" dirty="0">
                  <a:solidFill>
                    <a:schemeClr val="bg1"/>
                  </a:solidFill>
                  <a:latin typeface="Century Gothic" panose="020B0502020202020204" pitchFamily="34" charset="0"/>
                  <a:ea typeface="Times New Roman"/>
                  <a:cs typeface="Times New Roman"/>
                  <a:sym typeface="Times New Roman"/>
                </a:endParaRPr>
              </a:p>
            </p:txBody>
          </p:sp>
          <p:sp>
            <p:nvSpPr>
              <p:cNvPr id="250" name="TextBox 249">
                <a:extLst>
                  <a:ext uri="{FF2B5EF4-FFF2-40B4-BE49-F238E27FC236}">
                    <a16:creationId xmlns:a16="http://schemas.microsoft.com/office/drawing/2014/main" id="{3E8F76E6-D221-43CF-B859-E70A8FFA5676}"/>
                  </a:ext>
                </a:extLst>
              </p:cNvPr>
              <p:cNvSpPr txBox="1"/>
              <p:nvPr/>
            </p:nvSpPr>
            <p:spPr>
              <a:xfrm>
                <a:off x="17178546" y="8116007"/>
                <a:ext cx="2845917" cy="45704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lvl="0" indent="0" algn="l" rtl="0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sz="2400" b="1" u="none" strike="noStrike" cap="none" dirty="0">
                    <a:solidFill>
                      <a:schemeClr val="bg1"/>
                    </a:solidFill>
                    <a:latin typeface="Century Gothic" panose="020B0502020202020204" pitchFamily="34" charset="0"/>
                  </a:rPr>
                  <a:t>Survey given by:</a:t>
                </a:r>
                <a:endParaRPr lang="en-US" sz="2400" b="1" dirty="0">
                  <a:solidFill>
                    <a:schemeClr val="bg1"/>
                  </a:solidFill>
                  <a:latin typeface="Century Gothic" panose="020B0502020202020204" pitchFamily="34" charset="0"/>
                </a:endParaRPr>
              </a:p>
            </p:txBody>
          </p:sp>
          <p:sp>
            <p:nvSpPr>
              <p:cNvPr id="251" name="TextBox 250">
                <a:extLst>
                  <a:ext uri="{FF2B5EF4-FFF2-40B4-BE49-F238E27FC236}">
                    <a16:creationId xmlns:a16="http://schemas.microsoft.com/office/drawing/2014/main" id="{D5B19CDC-4BD8-87F6-CEFE-2C44EC99DDD3}"/>
                  </a:ext>
                </a:extLst>
              </p:cNvPr>
              <p:cNvSpPr txBox="1"/>
              <p:nvPr/>
            </p:nvSpPr>
            <p:spPr>
              <a:xfrm>
                <a:off x="5290062" y="5120350"/>
                <a:ext cx="3068978" cy="125842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517525" marR="0" lvl="0" indent="-342900" algn="l" rtl="0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bg1"/>
                  </a:buClr>
                  <a:buSzPct val="140000"/>
                  <a:buFont typeface="Arial" panose="020B0604020202020204" pitchFamily="34" charset="0"/>
                  <a:buChar char="•"/>
                </a:pPr>
                <a:r>
                  <a:rPr lang="en-US" sz="2400" b="1" u="none" strike="noStrike" cap="none" dirty="0">
                    <a:solidFill>
                      <a:schemeClr val="bg1"/>
                    </a:solidFill>
                    <a:latin typeface="Century Gothic" panose="020B0502020202020204" pitchFamily="34" charset="0"/>
                  </a:rPr>
                  <a:t>Volume</a:t>
                </a:r>
                <a:endParaRPr lang="en-US" sz="2400" b="1" dirty="0">
                  <a:solidFill>
                    <a:schemeClr val="bg1"/>
                  </a:solidFill>
                  <a:latin typeface="Century Gothic" panose="020B0502020202020204" pitchFamily="34" charset="0"/>
                </a:endParaRPr>
              </a:p>
              <a:p>
                <a:pPr marL="517525" marR="0" lvl="0" indent="-342900" algn="l" rtl="0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bg1"/>
                  </a:buClr>
                  <a:buSzPct val="140000"/>
                  <a:buFont typeface="Arial" panose="020B0604020202020204" pitchFamily="34" charset="0"/>
                  <a:buChar char="•"/>
                </a:pPr>
                <a:r>
                  <a:rPr lang="en-US" sz="2400" b="1" u="none" strike="noStrike" cap="none" dirty="0">
                    <a:solidFill>
                      <a:schemeClr val="bg1"/>
                    </a:solidFill>
                    <a:latin typeface="Century Gothic" panose="020B0502020202020204" pitchFamily="34" charset="0"/>
                  </a:rPr>
                  <a:t>Rate</a:t>
                </a:r>
                <a:endParaRPr lang="en-US" sz="2400" b="1" dirty="0">
                  <a:solidFill>
                    <a:schemeClr val="bg1"/>
                  </a:solidFill>
                  <a:latin typeface="Century Gothic" panose="020B0502020202020204" pitchFamily="34" charset="0"/>
                </a:endParaRPr>
              </a:p>
              <a:p>
                <a:pPr marL="517525" marR="0" lvl="0" indent="-342900" algn="l" rtl="0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bg1"/>
                  </a:buClr>
                  <a:buSzPct val="140000"/>
                  <a:buFont typeface="Arial" panose="020B0604020202020204" pitchFamily="34" charset="0"/>
                  <a:buChar char="•"/>
                </a:pPr>
                <a:r>
                  <a:rPr lang="en-US" sz="2400" b="1" u="none" strike="noStrike" cap="none" dirty="0">
                    <a:solidFill>
                      <a:schemeClr val="bg1"/>
                    </a:solidFill>
                    <a:latin typeface="Century Gothic" panose="020B0502020202020204" pitchFamily="34" charset="0"/>
                  </a:rPr>
                  <a:t>Reason(s)</a:t>
                </a:r>
                <a:endParaRPr lang="en-US" sz="2400" b="1" u="none" strike="noStrike" cap="none" dirty="0">
                  <a:solidFill>
                    <a:schemeClr val="bg1"/>
                  </a:solidFill>
                  <a:latin typeface="Century Gothic" panose="020B0502020202020204" pitchFamily="34" charset="0"/>
                  <a:ea typeface="Times New Roman"/>
                  <a:cs typeface="Times New Roman"/>
                  <a:sym typeface="Times New Roman"/>
                </a:endParaRPr>
              </a:p>
            </p:txBody>
          </p:sp>
          <p:sp>
            <p:nvSpPr>
              <p:cNvPr id="252" name="TextBox 251">
                <a:extLst>
                  <a:ext uri="{FF2B5EF4-FFF2-40B4-BE49-F238E27FC236}">
                    <a16:creationId xmlns:a16="http://schemas.microsoft.com/office/drawing/2014/main" id="{3A86B017-FF6A-531C-67C5-991392C0D09A}"/>
                  </a:ext>
                </a:extLst>
              </p:cNvPr>
              <p:cNvSpPr txBox="1"/>
              <p:nvPr/>
            </p:nvSpPr>
            <p:spPr>
              <a:xfrm>
                <a:off x="13085233" y="5452763"/>
                <a:ext cx="3338741" cy="203652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574675" marR="0" lvl="0" indent="-342900" algn="l" rtl="0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bg1"/>
                  </a:buClr>
                  <a:buSzPct val="140000"/>
                  <a:buFont typeface="Arial" panose="020B0604020202020204" pitchFamily="34" charset="0"/>
                  <a:buChar char="•"/>
                </a:pPr>
                <a:r>
                  <a:rPr lang="en-US" sz="2400" b="1" u="none" strike="noStrike" cap="none" dirty="0">
                    <a:solidFill>
                      <a:schemeClr val="bg1"/>
                    </a:solidFill>
                    <a:latin typeface="Century Gothic" panose="020B0502020202020204" pitchFamily="34" charset="0"/>
                  </a:rPr>
                  <a:t>for key employees</a:t>
                </a:r>
                <a:endParaRPr lang="en-US" sz="2400" b="1" dirty="0">
                  <a:solidFill>
                    <a:schemeClr val="bg1"/>
                  </a:solidFill>
                  <a:latin typeface="Century Gothic" panose="020B0502020202020204" pitchFamily="34" charset="0"/>
                </a:endParaRPr>
              </a:p>
              <a:p>
                <a:pPr marL="574675" marR="0" lvl="0" indent="-342900" algn="l" rtl="0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bg1"/>
                  </a:buClr>
                  <a:buSzPct val="140000"/>
                  <a:buFont typeface="Arial" panose="020B0604020202020204" pitchFamily="34" charset="0"/>
                  <a:buChar char="•"/>
                </a:pPr>
                <a:r>
                  <a:rPr lang="en-US" sz="2400" b="1" u="none" strike="noStrike" cap="none" dirty="0">
                    <a:solidFill>
                      <a:schemeClr val="bg1"/>
                    </a:solidFill>
                    <a:latin typeface="Century Gothic" panose="020B0502020202020204" pitchFamily="34" charset="0"/>
                  </a:rPr>
                  <a:t>location / division</a:t>
                </a:r>
                <a:endParaRPr lang="en-US" sz="2400" b="1" dirty="0">
                  <a:solidFill>
                    <a:schemeClr val="bg1"/>
                  </a:solidFill>
                  <a:latin typeface="Century Gothic" panose="020B0502020202020204" pitchFamily="34" charset="0"/>
                </a:endParaRPr>
              </a:p>
              <a:p>
                <a:pPr marL="574675" marR="0" lvl="0" indent="-342900" algn="l" rtl="0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bg1"/>
                  </a:buClr>
                  <a:buSzPct val="140000"/>
                  <a:buFont typeface="Arial" panose="020B0604020202020204" pitchFamily="34" charset="0"/>
                  <a:buChar char="•"/>
                </a:pPr>
                <a:r>
                  <a:rPr lang="en-US" sz="2400" b="1" u="none" strike="noStrike" cap="none" dirty="0">
                    <a:solidFill>
                      <a:schemeClr val="bg1"/>
                    </a:solidFill>
                    <a:latin typeface="Century Gothic" panose="020B0502020202020204" pitchFamily="34" charset="0"/>
                  </a:rPr>
                  <a:t>reasons / drivers</a:t>
                </a:r>
                <a:endParaRPr lang="en-US" sz="2400" b="1" u="none" strike="noStrike" cap="none" dirty="0">
                  <a:solidFill>
                    <a:schemeClr val="bg1"/>
                  </a:solidFill>
                  <a:latin typeface="Century Gothic" panose="020B0502020202020204" pitchFamily="34" charset="0"/>
                  <a:ea typeface="Times New Roman"/>
                  <a:cs typeface="Times New Roman"/>
                  <a:sym typeface="Times New Roman"/>
                </a:endParaRPr>
              </a:p>
            </p:txBody>
          </p:sp>
          <p:sp>
            <p:nvSpPr>
              <p:cNvPr id="253" name="TextBox 252">
                <a:extLst>
                  <a:ext uri="{FF2B5EF4-FFF2-40B4-BE49-F238E27FC236}">
                    <a16:creationId xmlns:a16="http://schemas.microsoft.com/office/drawing/2014/main" id="{04729A48-2D50-28CA-F433-89545E8B19F4}"/>
                  </a:ext>
                </a:extLst>
              </p:cNvPr>
              <p:cNvSpPr txBox="1"/>
              <p:nvPr/>
            </p:nvSpPr>
            <p:spPr>
              <a:xfrm>
                <a:off x="9000920" y="10304701"/>
                <a:ext cx="3467149" cy="203773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574675" marR="0" lvl="0" indent="-342900" algn="l" rtl="0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bg1"/>
                  </a:buClr>
                  <a:buSzPct val="140000"/>
                  <a:buFont typeface="Arial" panose="020B0604020202020204" pitchFamily="34" charset="0"/>
                  <a:buChar char="•"/>
                </a:pPr>
                <a:r>
                  <a:rPr lang="en-US" sz="2400" b="1" u="none" strike="noStrike" cap="none" dirty="0">
                    <a:solidFill>
                      <a:schemeClr val="bg1"/>
                    </a:solidFill>
                    <a:latin typeface="Century Gothic" panose="020B0502020202020204" pitchFamily="34" charset="0"/>
                  </a:rPr>
                  <a:t>interest and awareness of joint product/service offerings</a:t>
                </a:r>
                <a:endParaRPr lang="en-US" sz="2400" b="1" dirty="0">
                  <a:solidFill>
                    <a:schemeClr val="bg1"/>
                  </a:solidFill>
                  <a:latin typeface="Century Gothic" panose="020B0502020202020204" pitchFamily="34" charset="0"/>
                </a:endParaRPr>
              </a:p>
              <a:p>
                <a:pPr marL="574675" marR="0" lvl="0" indent="-342900" algn="l" rtl="0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bg1"/>
                  </a:buClr>
                  <a:buSzPct val="140000"/>
                  <a:buFont typeface="Arial" panose="020B0604020202020204" pitchFamily="34" charset="0"/>
                  <a:buChar char="•"/>
                </a:pPr>
                <a:r>
                  <a:rPr lang="en-US" sz="2400" b="1" u="none" strike="noStrike" cap="none" dirty="0">
                    <a:solidFill>
                      <a:schemeClr val="bg1"/>
                    </a:solidFill>
                    <a:latin typeface="Century Gothic" panose="020B0502020202020204" pitchFamily="34" charset="0"/>
                  </a:rPr>
                  <a:t>quality of service</a:t>
                </a:r>
                <a:endParaRPr lang="en-US" sz="2400" b="1" dirty="0">
                  <a:solidFill>
                    <a:schemeClr val="bg1"/>
                  </a:solidFill>
                  <a:latin typeface="Century Gothic" panose="020B0502020202020204" pitchFamily="34" charset="0"/>
                </a:endParaRPr>
              </a:p>
            </p:txBody>
          </p:sp>
          <p:sp>
            <p:nvSpPr>
              <p:cNvPr id="254" name="TextBox 253">
                <a:extLst>
                  <a:ext uri="{FF2B5EF4-FFF2-40B4-BE49-F238E27FC236}">
                    <a16:creationId xmlns:a16="http://schemas.microsoft.com/office/drawing/2014/main" id="{51E7F6EF-2866-B82B-1932-E1473EE8F01D}"/>
                  </a:ext>
                </a:extLst>
              </p:cNvPr>
              <p:cNvSpPr txBox="1"/>
              <p:nvPr/>
            </p:nvSpPr>
            <p:spPr>
              <a:xfrm>
                <a:off x="20926726" y="3466265"/>
                <a:ext cx="2289483" cy="51636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lvl="0" indent="0" rtl="0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sz="2800" b="1" u="none" strike="noStrike" cap="none" dirty="0">
                    <a:solidFill>
                      <a:schemeClr val="dk1"/>
                    </a:solidFill>
                    <a:latin typeface="Century Gothic" panose="020B0502020202020204" pitchFamily="34" charset="0"/>
                  </a:rPr>
                  <a:t>Frequency</a:t>
                </a:r>
                <a:endParaRPr lang="en-US" sz="2800" b="1" u="none" strike="noStrike" cap="none" dirty="0">
                  <a:solidFill>
                    <a:schemeClr val="dk1"/>
                  </a:solidFill>
                  <a:latin typeface="Century Gothic" panose="020B0502020202020204" pitchFamily="34" charset="0"/>
                  <a:ea typeface="Times New Roman"/>
                  <a:cs typeface="Times New Roman"/>
                  <a:sym typeface="Times New Roman"/>
                </a:endParaRPr>
              </a:p>
            </p:txBody>
          </p:sp>
          <p:sp>
            <p:nvSpPr>
              <p:cNvPr id="255" name="TextBox 254">
                <a:extLst>
                  <a:ext uri="{FF2B5EF4-FFF2-40B4-BE49-F238E27FC236}">
                    <a16:creationId xmlns:a16="http://schemas.microsoft.com/office/drawing/2014/main" id="{1BB73749-EE49-03ED-3FE8-B5091EBCC9FF}"/>
                  </a:ext>
                </a:extLst>
              </p:cNvPr>
              <p:cNvSpPr txBox="1"/>
              <p:nvPr/>
            </p:nvSpPr>
            <p:spPr>
              <a:xfrm>
                <a:off x="16867929" y="8717975"/>
                <a:ext cx="3467149" cy="203773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574675" marR="0" lvl="0" indent="-342900" algn="l" rtl="0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bg1"/>
                  </a:buClr>
                  <a:buSzPct val="140000"/>
                  <a:buFont typeface="Arial" panose="020B0604020202020204" pitchFamily="34" charset="0"/>
                  <a:buChar char="•"/>
                </a:pPr>
                <a:r>
                  <a:rPr lang="en-US" sz="2400" b="1" u="none" strike="noStrike" cap="none" dirty="0">
                    <a:solidFill>
                      <a:schemeClr val="bg1"/>
                    </a:solidFill>
                    <a:latin typeface="Century Gothic" panose="020B0502020202020204" pitchFamily="34" charset="0"/>
                  </a:rPr>
                  <a:t>Sales or Account Managers</a:t>
                </a:r>
                <a:endParaRPr lang="en-US" sz="1800" b="1" dirty="0">
                  <a:solidFill>
                    <a:schemeClr val="bg1"/>
                  </a:solidFill>
                  <a:latin typeface="Century Gothic" panose="020B0502020202020204" pitchFamily="34" charset="0"/>
                </a:endParaRPr>
              </a:p>
              <a:p>
                <a:pPr marL="574675" marR="0" lvl="0" indent="-342900" algn="l" rtl="0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bg1"/>
                  </a:buClr>
                  <a:buSzPct val="140000"/>
                  <a:buFont typeface="Arial" panose="020B0604020202020204" pitchFamily="34" charset="0"/>
                  <a:buChar char="•"/>
                </a:pPr>
                <a:r>
                  <a:rPr lang="en-US" sz="2400" b="1" u="none" strike="noStrike" cap="none" dirty="0">
                    <a:solidFill>
                      <a:schemeClr val="bg1"/>
                    </a:solidFill>
                    <a:latin typeface="Century Gothic" panose="020B0502020202020204" pitchFamily="34" charset="0"/>
                  </a:rPr>
                  <a:t>Employees</a:t>
                </a:r>
                <a:endParaRPr lang="en-US" sz="1800" b="1" dirty="0">
                  <a:solidFill>
                    <a:schemeClr val="bg1"/>
                  </a:solidFill>
                  <a:latin typeface="Century Gothic" panose="020B0502020202020204" pitchFamily="34" charset="0"/>
                </a:endParaRPr>
              </a:p>
              <a:p>
                <a:pPr marL="574675" marR="0" lvl="0" indent="-342900" algn="l" rtl="0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bg1"/>
                  </a:buClr>
                  <a:buSzPct val="140000"/>
                  <a:buFont typeface="Arial" panose="020B0604020202020204" pitchFamily="34" charset="0"/>
                  <a:buChar char="•"/>
                </a:pPr>
                <a:r>
                  <a:rPr lang="en-US" sz="2400" b="1" u="none" strike="noStrike" cap="none" dirty="0">
                    <a:solidFill>
                      <a:schemeClr val="bg1"/>
                    </a:solidFill>
                    <a:latin typeface="Century Gothic" panose="020B0502020202020204" pitchFamily="34" charset="0"/>
                  </a:rPr>
                  <a:t>Merger Team members</a:t>
                </a:r>
                <a:endParaRPr lang="en-US" sz="1800" b="1" dirty="0">
                  <a:solidFill>
                    <a:schemeClr val="bg1"/>
                  </a:solidFill>
                  <a:latin typeface="Century Gothic" panose="020B0502020202020204" pitchFamily="34" charset="0"/>
                </a:endParaRPr>
              </a:p>
            </p:txBody>
          </p:sp>
          <p:sp>
            <p:nvSpPr>
              <p:cNvPr id="256" name="TextBox 255">
                <a:extLst>
                  <a:ext uri="{FF2B5EF4-FFF2-40B4-BE49-F238E27FC236}">
                    <a16:creationId xmlns:a16="http://schemas.microsoft.com/office/drawing/2014/main" id="{10976B02-0702-EBC2-6191-3F2414042089}"/>
                  </a:ext>
                </a:extLst>
              </p:cNvPr>
              <p:cNvSpPr txBox="1"/>
              <p:nvPr/>
            </p:nvSpPr>
            <p:spPr>
              <a:xfrm>
                <a:off x="9170305" y="12357002"/>
                <a:ext cx="3673700" cy="85222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57150" marR="0" lvl="0" indent="0" algn="l" rtl="0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sz="2400" b="1" u="none" strike="noStrike" cap="none" dirty="0">
                    <a:solidFill>
                      <a:schemeClr val="bg1"/>
                    </a:solidFill>
                    <a:latin typeface="Century Gothic" panose="020B0502020202020204" pitchFamily="34" charset="0"/>
                  </a:rPr>
                  <a:t>Results sent to Merger Team</a:t>
                </a:r>
                <a:endParaRPr lang="en-US" sz="2400" b="1" dirty="0">
                  <a:solidFill>
                    <a:schemeClr val="bg1"/>
                  </a:solidFill>
                  <a:latin typeface="Century Gothic" panose="020B0502020202020204" pitchFamily="34" charset="0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5954085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8112E5E3-24E7-C500-3BE7-707A2E979436}"/>
              </a:ext>
            </a:extLst>
          </p:cNvPr>
          <p:cNvSpPr/>
          <p:nvPr/>
        </p:nvSpPr>
        <p:spPr>
          <a:xfrm>
            <a:off x="0" y="0"/>
            <a:ext cx="24384000" cy="13716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F4C769B-6AB0-46FF-986E-F289CFDC797F}"/>
              </a:ext>
            </a:extLst>
          </p:cNvPr>
          <p:cNvSpPr txBox="1"/>
          <p:nvPr/>
        </p:nvSpPr>
        <p:spPr>
          <a:xfrm>
            <a:off x="23397184" y="13028787"/>
            <a:ext cx="85346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</a:pPr>
            <a:r>
              <a:rPr lang="en-US" sz="2000" dirty="0">
                <a:solidFill>
                  <a:schemeClr val="bg1"/>
                </a:solidFill>
                <a:latin typeface="Century Gothic" panose="020B0502020202020204" pitchFamily="34" charset="0"/>
                <a:cs typeface="Calibri"/>
                <a:sym typeface="Calibri"/>
              </a:rPr>
              <a:t>3</a:t>
            </a:r>
            <a:endParaRPr lang="en-US" sz="2000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grpSp>
        <p:nvGrpSpPr>
          <p:cNvPr id="36" name="Group 35">
            <a:extLst>
              <a:ext uri="{FF2B5EF4-FFF2-40B4-BE49-F238E27FC236}">
                <a16:creationId xmlns:a16="http://schemas.microsoft.com/office/drawing/2014/main" id="{C5BE85DC-7FF6-A477-71FA-FF194754408D}"/>
              </a:ext>
            </a:extLst>
          </p:cNvPr>
          <p:cNvGrpSpPr/>
          <p:nvPr/>
        </p:nvGrpSpPr>
        <p:grpSpPr>
          <a:xfrm>
            <a:off x="1041143" y="736593"/>
            <a:ext cx="22624983" cy="11642483"/>
            <a:chOff x="1041143" y="965193"/>
            <a:chExt cx="22624983" cy="11642483"/>
          </a:xfrm>
        </p:grpSpPr>
        <p:sp>
          <p:nvSpPr>
            <p:cNvPr id="41" name="TextBox 1"/>
            <p:cNvSpPr txBox="1"/>
            <p:nvPr/>
          </p:nvSpPr>
          <p:spPr>
            <a:xfrm>
              <a:off x="1041143" y="965193"/>
              <a:ext cx="19882209" cy="83099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marL="0" marR="0" lvl="0" indent="0" algn="l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6000" b="1" dirty="0">
                  <a:solidFill>
                    <a:schemeClr val="bg1"/>
                  </a:solidFill>
                  <a:latin typeface="Century Gothic" panose="020B0502020202020204" pitchFamily="34" charset="0"/>
                  <a:ea typeface="Calibri"/>
                  <a:cs typeface="Calibri"/>
                  <a:sym typeface="Calibri"/>
                </a:rPr>
                <a:t>Common M&amp;A Success Metrics</a:t>
              </a:r>
              <a:endParaRPr lang="en-US" sz="4800" b="1" dirty="0">
                <a:solidFill>
                  <a:schemeClr val="bg1"/>
                </a:solidFill>
                <a:latin typeface="Century Gothic" panose="020B0502020202020204" pitchFamily="34" charset="0"/>
              </a:endParaRPr>
            </a:p>
          </p:txBody>
        </p:sp>
        <p:sp>
          <p:nvSpPr>
            <p:cNvPr id="43" name="TextBox 42">
              <a:extLst>
                <a:ext uri="{FF2B5EF4-FFF2-40B4-BE49-F238E27FC236}">
                  <a16:creationId xmlns:a16="http://schemas.microsoft.com/office/drawing/2014/main" id="{0A112A05-4ECF-F0BD-3432-2038FA55A2A2}"/>
                </a:ext>
              </a:extLst>
            </p:cNvPr>
            <p:cNvSpPr txBox="1"/>
            <p:nvPr/>
          </p:nvSpPr>
          <p:spPr>
            <a:xfrm>
              <a:off x="1041143" y="1796190"/>
              <a:ext cx="10836532" cy="76944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marR="0" lvl="0" indent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4400" b="1" dirty="0">
                  <a:solidFill>
                    <a:schemeClr val="bg1"/>
                  </a:solidFill>
                  <a:latin typeface="Century Gothic" panose="020B0502020202020204" pitchFamily="34" charset="0"/>
                  <a:ea typeface="Calibri"/>
                  <a:cs typeface="Calibri"/>
                  <a:sym typeface="Calibri"/>
                </a:rPr>
                <a:t>Internal Communications and Training</a:t>
              </a:r>
              <a:endParaRPr lang="en-US" sz="3600" b="1" dirty="0">
                <a:solidFill>
                  <a:schemeClr val="bg1"/>
                </a:solidFill>
                <a:latin typeface="Century Gothic" panose="020B0502020202020204" pitchFamily="34" charset="0"/>
              </a:endParaRPr>
            </a:p>
          </p:txBody>
        </p: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60B39238-7F86-1BD2-6685-2C544980A2A2}"/>
                </a:ext>
              </a:extLst>
            </p:cNvPr>
            <p:cNvCxnSpPr>
              <a:cxnSpLocks/>
            </p:cNvCxnSpPr>
            <p:nvPr/>
          </p:nvCxnSpPr>
          <p:spPr>
            <a:xfrm>
              <a:off x="1100137" y="2804586"/>
              <a:ext cx="4189925" cy="0"/>
            </a:xfrm>
            <a:prstGeom prst="line">
              <a:avLst/>
            </a:prstGeom>
            <a:ln w="57150">
              <a:solidFill>
                <a:schemeClr val="bg1"/>
              </a:solidFill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grpSp>
          <p:nvGrpSpPr>
            <p:cNvPr id="46" name="Group 45">
              <a:extLst>
                <a:ext uri="{FF2B5EF4-FFF2-40B4-BE49-F238E27FC236}">
                  <a16:creationId xmlns:a16="http://schemas.microsoft.com/office/drawing/2014/main" id="{F9BDF550-91B4-6C89-134C-89A3A7DD4933}"/>
                </a:ext>
              </a:extLst>
            </p:cNvPr>
            <p:cNvGrpSpPr/>
            <p:nvPr/>
          </p:nvGrpSpPr>
          <p:grpSpPr>
            <a:xfrm>
              <a:off x="1070640" y="3228821"/>
              <a:ext cx="22595486" cy="9378855"/>
              <a:chOff x="1384965" y="3485996"/>
              <a:chExt cx="22595486" cy="9378855"/>
            </a:xfrm>
          </p:grpSpPr>
          <p:grpSp>
            <p:nvGrpSpPr>
              <p:cNvPr id="53" name="Group 52">
                <a:extLst>
                  <a:ext uri="{FF2B5EF4-FFF2-40B4-BE49-F238E27FC236}">
                    <a16:creationId xmlns:a16="http://schemas.microsoft.com/office/drawing/2014/main" id="{FA7A74E0-BEB9-377F-EE44-ABC9B128FC23}"/>
                  </a:ext>
                </a:extLst>
              </p:cNvPr>
              <p:cNvGrpSpPr/>
              <p:nvPr/>
            </p:nvGrpSpPr>
            <p:grpSpPr>
              <a:xfrm>
                <a:off x="1384965" y="3485996"/>
                <a:ext cx="22330442" cy="997494"/>
                <a:chOff x="1414462" y="4252909"/>
                <a:chExt cx="22330442" cy="997494"/>
              </a:xfrm>
            </p:grpSpPr>
            <p:sp>
              <p:nvSpPr>
                <p:cNvPr id="167" name="Rectangle 166">
                  <a:extLst>
                    <a:ext uri="{FF2B5EF4-FFF2-40B4-BE49-F238E27FC236}">
                      <a16:creationId xmlns:a16="http://schemas.microsoft.com/office/drawing/2014/main" id="{9AE1A3DD-47EA-36E9-712E-9441B00C7EE9}"/>
                    </a:ext>
                  </a:extLst>
                </p:cNvPr>
                <p:cNvSpPr/>
                <p:nvPr/>
              </p:nvSpPr>
              <p:spPr>
                <a:xfrm>
                  <a:off x="1414462" y="4252909"/>
                  <a:ext cx="3865461" cy="997494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bg1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277" name="Rectangle 276">
                  <a:extLst>
                    <a:ext uri="{FF2B5EF4-FFF2-40B4-BE49-F238E27FC236}">
                      <a16:creationId xmlns:a16="http://schemas.microsoft.com/office/drawing/2014/main" id="{6BB39D4B-E23E-628E-90D3-93544CAF421B}"/>
                    </a:ext>
                  </a:extLst>
                </p:cNvPr>
                <p:cNvSpPr/>
                <p:nvPr/>
              </p:nvSpPr>
              <p:spPr>
                <a:xfrm>
                  <a:off x="5338917" y="4252909"/>
                  <a:ext cx="3865461" cy="997494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bg1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278" name="Rectangle 277">
                  <a:extLst>
                    <a:ext uri="{FF2B5EF4-FFF2-40B4-BE49-F238E27FC236}">
                      <a16:creationId xmlns:a16="http://schemas.microsoft.com/office/drawing/2014/main" id="{4541D062-9E36-BE41-A8E5-10903FF76BBC}"/>
                    </a:ext>
                  </a:extLst>
                </p:cNvPr>
                <p:cNvSpPr/>
                <p:nvPr/>
              </p:nvSpPr>
              <p:spPr>
                <a:xfrm>
                  <a:off x="9263372" y="4252909"/>
                  <a:ext cx="3865461" cy="997493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bg1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279" name="Rectangle 278">
                  <a:extLst>
                    <a:ext uri="{FF2B5EF4-FFF2-40B4-BE49-F238E27FC236}">
                      <a16:creationId xmlns:a16="http://schemas.microsoft.com/office/drawing/2014/main" id="{80F22EED-1908-14F0-25F7-52FED83615B2}"/>
                    </a:ext>
                  </a:extLst>
                </p:cNvPr>
                <p:cNvSpPr/>
                <p:nvPr/>
              </p:nvSpPr>
              <p:spPr>
                <a:xfrm>
                  <a:off x="13187827" y="4252909"/>
                  <a:ext cx="3865461" cy="997493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bg1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280" name="Rectangle 279">
                  <a:extLst>
                    <a:ext uri="{FF2B5EF4-FFF2-40B4-BE49-F238E27FC236}">
                      <a16:creationId xmlns:a16="http://schemas.microsoft.com/office/drawing/2014/main" id="{14586770-A10E-0C82-2F69-452AB9804320}"/>
                    </a:ext>
                  </a:extLst>
                </p:cNvPr>
                <p:cNvSpPr/>
                <p:nvPr/>
              </p:nvSpPr>
              <p:spPr>
                <a:xfrm>
                  <a:off x="17112352" y="4252909"/>
                  <a:ext cx="3865461" cy="997493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bg1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281" name="Rectangle 280">
                  <a:extLst>
                    <a:ext uri="{FF2B5EF4-FFF2-40B4-BE49-F238E27FC236}">
                      <a16:creationId xmlns:a16="http://schemas.microsoft.com/office/drawing/2014/main" id="{E57CA95A-58D7-DB59-A1D8-F1D7A3423246}"/>
                    </a:ext>
                  </a:extLst>
                </p:cNvPr>
                <p:cNvSpPr/>
                <p:nvPr/>
              </p:nvSpPr>
              <p:spPr>
                <a:xfrm>
                  <a:off x="21036878" y="4252909"/>
                  <a:ext cx="2708026" cy="997493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bg1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54" name="Group 53">
                <a:extLst>
                  <a:ext uri="{FF2B5EF4-FFF2-40B4-BE49-F238E27FC236}">
                    <a16:creationId xmlns:a16="http://schemas.microsoft.com/office/drawing/2014/main" id="{8E49EEE0-C654-0A77-8C14-7597B66BCBA1}"/>
                  </a:ext>
                </a:extLst>
              </p:cNvPr>
              <p:cNvGrpSpPr/>
              <p:nvPr/>
            </p:nvGrpSpPr>
            <p:grpSpPr>
              <a:xfrm>
                <a:off x="1384965" y="4536287"/>
                <a:ext cx="22330442" cy="3652741"/>
                <a:chOff x="1414462" y="5303202"/>
                <a:chExt cx="22330442" cy="581341"/>
              </a:xfrm>
            </p:grpSpPr>
            <p:sp>
              <p:nvSpPr>
                <p:cNvPr id="92" name="Rectangle 91">
                  <a:extLst>
                    <a:ext uri="{FF2B5EF4-FFF2-40B4-BE49-F238E27FC236}">
                      <a16:creationId xmlns:a16="http://schemas.microsoft.com/office/drawing/2014/main" id="{86BCE870-9F99-1132-D38B-7D2A50475BC0}"/>
                    </a:ext>
                  </a:extLst>
                </p:cNvPr>
                <p:cNvSpPr/>
                <p:nvPr/>
              </p:nvSpPr>
              <p:spPr>
                <a:xfrm>
                  <a:off x="1414462" y="5303202"/>
                  <a:ext cx="3865461" cy="573991"/>
                </a:xfrm>
                <a:prstGeom prst="rect">
                  <a:avLst/>
                </a:prstGeom>
                <a:noFill/>
                <a:ln w="25400">
                  <a:solidFill>
                    <a:schemeClr val="bg1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94" name="Rectangle 93">
                  <a:extLst>
                    <a:ext uri="{FF2B5EF4-FFF2-40B4-BE49-F238E27FC236}">
                      <a16:creationId xmlns:a16="http://schemas.microsoft.com/office/drawing/2014/main" id="{B7FEE0DE-9A2C-DFA3-EAB6-186D95FC7A89}"/>
                    </a:ext>
                  </a:extLst>
                </p:cNvPr>
                <p:cNvSpPr/>
                <p:nvPr/>
              </p:nvSpPr>
              <p:spPr>
                <a:xfrm>
                  <a:off x="5338917" y="5303202"/>
                  <a:ext cx="3865461" cy="573991"/>
                </a:xfrm>
                <a:prstGeom prst="rect">
                  <a:avLst/>
                </a:prstGeom>
                <a:noFill/>
                <a:ln w="25400">
                  <a:solidFill>
                    <a:schemeClr val="bg1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06" name="Rectangle 105">
                  <a:extLst>
                    <a:ext uri="{FF2B5EF4-FFF2-40B4-BE49-F238E27FC236}">
                      <a16:creationId xmlns:a16="http://schemas.microsoft.com/office/drawing/2014/main" id="{26E8C048-E61B-A33C-F4EC-A2D130C6557A}"/>
                    </a:ext>
                  </a:extLst>
                </p:cNvPr>
                <p:cNvSpPr/>
                <p:nvPr/>
              </p:nvSpPr>
              <p:spPr>
                <a:xfrm>
                  <a:off x="9263372" y="5303202"/>
                  <a:ext cx="3865461" cy="573991"/>
                </a:xfrm>
                <a:prstGeom prst="rect">
                  <a:avLst/>
                </a:prstGeom>
                <a:noFill/>
                <a:ln w="25400">
                  <a:solidFill>
                    <a:schemeClr val="bg1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08" name="Rectangle 107">
                  <a:extLst>
                    <a:ext uri="{FF2B5EF4-FFF2-40B4-BE49-F238E27FC236}">
                      <a16:creationId xmlns:a16="http://schemas.microsoft.com/office/drawing/2014/main" id="{7EAE6055-C6CE-FEF2-D606-F229F65C6536}"/>
                    </a:ext>
                  </a:extLst>
                </p:cNvPr>
                <p:cNvSpPr/>
                <p:nvPr/>
              </p:nvSpPr>
              <p:spPr>
                <a:xfrm>
                  <a:off x="13187827" y="5303202"/>
                  <a:ext cx="3865461" cy="573991"/>
                </a:xfrm>
                <a:prstGeom prst="rect">
                  <a:avLst/>
                </a:prstGeom>
                <a:noFill/>
                <a:ln w="25400">
                  <a:solidFill>
                    <a:schemeClr val="bg1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0" name="Rectangle 109">
                  <a:extLst>
                    <a:ext uri="{FF2B5EF4-FFF2-40B4-BE49-F238E27FC236}">
                      <a16:creationId xmlns:a16="http://schemas.microsoft.com/office/drawing/2014/main" id="{7C83FEAA-2BE2-0C98-00C1-52F0197FF5C0}"/>
                    </a:ext>
                  </a:extLst>
                </p:cNvPr>
                <p:cNvSpPr/>
                <p:nvPr/>
              </p:nvSpPr>
              <p:spPr>
                <a:xfrm>
                  <a:off x="17112352" y="5303202"/>
                  <a:ext cx="3865461" cy="573991"/>
                </a:xfrm>
                <a:prstGeom prst="rect">
                  <a:avLst/>
                </a:prstGeom>
                <a:noFill/>
                <a:ln w="25400">
                  <a:solidFill>
                    <a:schemeClr val="bg1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6" name="Rectangle 115">
                  <a:extLst>
                    <a:ext uri="{FF2B5EF4-FFF2-40B4-BE49-F238E27FC236}">
                      <a16:creationId xmlns:a16="http://schemas.microsoft.com/office/drawing/2014/main" id="{AC739054-6B3A-652B-E73E-B86931231B07}"/>
                    </a:ext>
                  </a:extLst>
                </p:cNvPr>
                <p:cNvSpPr/>
                <p:nvPr/>
              </p:nvSpPr>
              <p:spPr>
                <a:xfrm>
                  <a:off x="21036878" y="5303202"/>
                  <a:ext cx="2708026" cy="581341"/>
                </a:xfrm>
                <a:prstGeom prst="rect">
                  <a:avLst/>
                </a:prstGeom>
                <a:noFill/>
                <a:ln w="25400">
                  <a:solidFill>
                    <a:schemeClr val="bg1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55" name="Group 54">
                <a:extLst>
                  <a:ext uri="{FF2B5EF4-FFF2-40B4-BE49-F238E27FC236}">
                    <a16:creationId xmlns:a16="http://schemas.microsoft.com/office/drawing/2014/main" id="{B7D6EEE4-11F8-AA81-E5F1-C5134740E5B3}"/>
                  </a:ext>
                </a:extLst>
              </p:cNvPr>
              <p:cNvGrpSpPr/>
              <p:nvPr/>
            </p:nvGrpSpPr>
            <p:grpSpPr>
              <a:xfrm>
                <a:off x="1384965" y="8142846"/>
                <a:ext cx="22330442" cy="4722005"/>
                <a:chOff x="1414462" y="4583154"/>
                <a:chExt cx="22330442" cy="1575431"/>
              </a:xfrm>
            </p:grpSpPr>
            <p:sp>
              <p:nvSpPr>
                <p:cNvPr id="80" name="Rectangle 79">
                  <a:extLst>
                    <a:ext uri="{FF2B5EF4-FFF2-40B4-BE49-F238E27FC236}">
                      <a16:creationId xmlns:a16="http://schemas.microsoft.com/office/drawing/2014/main" id="{EF74ED75-4A0E-91BE-7F5E-98974729E5BF}"/>
                    </a:ext>
                  </a:extLst>
                </p:cNvPr>
                <p:cNvSpPr/>
                <p:nvPr/>
              </p:nvSpPr>
              <p:spPr>
                <a:xfrm>
                  <a:off x="1414462" y="4583154"/>
                  <a:ext cx="3865461" cy="1575431"/>
                </a:xfrm>
                <a:prstGeom prst="rect">
                  <a:avLst/>
                </a:prstGeom>
                <a:noFill/>
                <a:ln w="25400">
                  <a:solidFill>
                    <a:schemeClr val="bg1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1" name="Rectangle 80">
                  <a:extLst>
                    <a:ext uri="{FF2B5EF4-FFF2-40B4-BE49-F238E27FC236}">
                      <a16:creationId xmlns:a16="http://schemas.microsoft.com/office/drawing/2014/main" id="{39616856-3BF2-91A5-126E-85B1A4B40247}"/>
                    </a:ext>
                  </a:extLst>
                </p:cNvPr>
                <p:cNvSpPr/>
                <p:nvPr/>
              </p:nvSpPr>
              <p:spPr>
                <a:xfrm>
                  <a:off x="5338917" y="4583154"/>
                  <a:ext cx="3865461" cy="1575431"/>
                </a:xfrm>
                <a:prstGeom prst="rect">
                  <a:avLst/>
                </a:prstGeom>
                <a:noFill/>
                <a:ln w="25400">
                  <a:solidFill>
                    <a:schemeClr val="bg1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2" name="Rectangle 81">
                  <a:extLst>
                    <a:ext uri="{FF2B5EF4-FFF2-40B4-BE49-F238E27FC236}">
                      <a16:creationId xmlns:a16="http://schemas.microsoft.com/office/drawing/2014/main" id="{4EFE9842-2E7B-8585-07A2-92BC0CDC3942}"/>
                    </a:ext>
                  </a:extLst>
                </p:cNvPr>
                <p:cNvSpPr/>
                <p:nvPr/>
              </p:nvSpPr>
              <p:spPr>
                <a:xfrm>
                  <a:off x="9263372" y="4583154"/>
                  <a:ext cx="3865461" cy="1575431"/>
                </a:xfrm>
                <a:prstGeom prst="rect">
                  <a:avLst/>
                </a:prstGeom>
                <a:noFill/>
                <a:ln w="25400">
                  <a:solidFill>
                    <a:schemeClr val="bg1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3" name="Rectangle 82">
                  <a:extLst>
                    <a:ext uri="{FF2B5EF4-FFF2-40B4-BE49-F238E27FC236}">
                      <a16:creationId xmlns:a16="http://schemas.microsoft.com/office/drawing/2014/main" id="{C5863719-7F35-26A7-F20D-FB3699B22236}"/>
                    </a:ext>
                  </a:extLst>
                </p:cNvPr>
                <p:cNvSpPr/>
                <p:nvPr/>
              </p:nvSpPr>
              <p:spPr>
                <a:xfrm>
                  <a:off x="13187827" y="4583154"/>
                  <a:ext cx="3865461" cy="1575431"/>
                </a:xfrm>
                <a:prstGeom prst="rect">
                  <a:avLst/>
                </a:prstGeom>
                <a:noFill/>
                <a:ln w="25400">
                  <a:solidFill>
                    <a:schemeClr val="bg1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7" name="Rectangle 86">
                  <a:extLst>
                    <a:ext uri="{FF2B5EF4-FFF2-40B4-BE49-F238E27FC236}">
                      <a16:creationId xmlns:a16="http://schemas.microsoft.com/office/drawing/2014/main" id="{69A23D1C-80FC-0B6C-5DD0-6E6B01AA144D}"/>
                    </a:ext>
                  </a:extLst>
                </p:cNvPr>
                <p:cNvSpPr/>
                <p:nvPr/>
              </p:nvSpPr>
              <p:spPr>
                <a:xfrm>
                  <a:off x="17112352" y="4583154"/>
                  <a:ext cx="3865461" cy="1575431"/>
                </a:xfrm>
                <a:prstGeom prst="rect">
                  <a:avLst/>
                </a:prstGeom>
                <a:noFill/>
                <a:ln w="25400">
                  <a:solidFill>
                    <a:schemeClr val="bg1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9" name="Rectangle 88">
                  <a:extLst>
                    <a:ext uri="{FF2B5EF4-FFF2-40B4-BE49-F238E27FC236}">
                      <a16:creationId xmlns:a16="http://schemas.microsoft.com/office/drawing/2014/main" id="{03716E62-0737-5605-EC7B-523774FE0063}"/>
                    </a:ext>
                  </a:extLst>
                </p:cNvPr>
                <p:cNvSpPr/>
                <p:nvPr/>
              </p:nvSpPr>
              <p:spPr>
                <a:xfrm>
                  <a:off x="21036878" y="4601983"/>
                  <a:ext cx="2708026" cy="1556602"/>
                </a:xfrm>
                <a:prstGeom prst="rect">
                  <a:avLst/>
                </a:prstGeom>
                <a:noFill/>
                <a:ln w="25400">
                  <a:solidFill>
                    <a:schemeClr val="bg1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56" name="TextBox 55">
                <a:extLst>
                  <a:ext uri="{FF2B5EF4-FFF2-40B4-BE49-F238E27FC236}">
                    <a16:creationId xmlns:a16="http://schemas.microsoft.com/office/drawing/2014/main" id="{DFF962DB-887B-8798-865E-5617CAA61EE1}"/>
                  </a:ext>
                </a:extLst>
              </p:cNvPr>
              <p:cNvSpPr txBox="1"/>
              <p:nvPr/>
            </p:nvSpPr>
            <p:spPr>
              <a:xfrm>
                <a:off x="1673941" y="3516962"/>
                <a:ext cx="3605981" cy="97738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lvl="0" indent="0" rtl="0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sz="2800" b="1" u="none" strike="noStrike" cap="none" dirty="0">
                    <a:latin typeface="Century Gothic" panose="020B0502020202020204" pitchFamily="34" charset="0"/>
                  </a:rPr>
                  <a:t>Area </a:t>
                </a:r>
                <a:endParaRPr lang="en-US" sz="2800" b="1" dirty="0">
                  <a:latin typeface="Century Gothic" panose="020B0502020202020204" pitchFamily="34" charset="0"/>
                </a:endParaRPr>
              </a:p>
              <a:p>
                <a:pPr marL="0" marR="0" lvl="0" indent="0" rtl="0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sz="2800" b="1" u="none" strike="noStrike" cap="none" dirty="0">
                    <a:latin typeface="Century Gothic" panose="020B0502020202020204" pitchFamily="34" charset="0"/>
                  </a:rPr>
                  <a:t>Measurement</a:t>
                </a:r>
                <a:endParaRPr lang="en-US" sz="2800" b="1" dirty="0">
                  <a:latin typeface="Century Gothic" panose="020B0502020202020204" pitchFamily="34" charset="0"/>
                </a:endParaRPr>
              </a:p>
            </p:txBody>
          </p:sp>
          <p:sp>
            <p:nvSpPr>
              <p:cNvPr id="57" name="TextBox 56">
                <a:extLst>
                  <a:ext uri="{FF2B5EF4-FFF2-40B4-BE49-F238E27FC236}">
                    <a16:creationId xmlns:a16="http://schemas.microsoft.com/office/drawing/2014/main" id="{EF0CEFE0-C421-54E4-F990-A9CCCC0FF30B}"/>
                  </a:ext>
                </a:extLst>
              </p:cNvPr>
              <p:cNvSpPr txBox="1"/>
              <p:nvPr/>
            </p:nvSpPr>
            <p:spPr>
              <a:xfrm>
                <a:off x="5539403" y="3664447"/>
                <a:ext cx="2455606" cy="51636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lvl="0" indent="0" rtl="0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sz="2800" b="1" u="none" strike="noStrike" cap="none" dirty="0">
                    <a:solidFill>
                      <a:schemeClr val="dk1"/>
                    </a:solidFill>
                    <a:latin typeface="Century Gothic" panose="020B0502020202020204" pitchFamily="34" charset="0"/>
                  </a:rPr>
                  <a:t>Purpose </a:t>
                </a:r>
                <a:endParaRPr lang="en-US" sz="2800" b="1" u="none" strike="noStrike" cap="none" dirty="0">
                  <a:solidFill>
                    <a:schemeClr val="dk1"/>
                  </a:solidFill>
                  <a:latin typeface="Century Gothic" panose="020B0502020202020204" pitchFamily="34" charset="0"/>
                  <a:ea typeface="Times New Roman"/>
                  <a:cs typeface="Times New Roman"/>
                  <a:sym typeface="Times New Roman"/>
                </a:endParaRPr>
              </a:p>
            </p:txBody>
          </p:sp>
          <p:sp>
            <p:nvSpPr>
              <p:cNvPr id="58" name="TextBox 57">
                <a:extLst>
                  <a:ext uri="{FF2B5EF4-FFF2-40B4-BE49-F238E27FC236}">
                    <a16:creationId xmlns:a16="http://schemas.microsoft.com/office/drawing/2014/main" id="{53B31A93-8377-00BB-351D-31C25E4ABB22}"/>
                  </a:ext>
                </a:extLst>
              </p:cNvPr>
              <p:cNvSpPr txBox="1"/>
              <p:nvPr/>
            </p:nvSpPr>
            <p:spPr>
              <a:xfrm>
                <a:off x="9460242" y="3723441"/>
                <a:ext cx="2731758" cy="51636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lvl="0" indent="0" rtl="0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sz="2800" b="1" u="none" strike="noStrike" cap="none" dirty="0">
                    <a:solidFill>
                      <a:schemeClr val="dk1"/>
                    </a:solidFill>
                    <a:latin typeface="Century Gothic" panose="020B0502020202020204" pitchFamily="34" charset="0"/>
                  </a:rPr>
                  <a:t>Methodology</a:t>
                </a:r>
                <a:endParaRPr lang="en-US" sz="2800" b="1" u="none" strike="noStrike" cap="none" dirty="0">
                  <a:solidFill>
                    <a:schemeClr val="dk1"/>
                  </a:solidFill>
                  <a:latin typeface="Century Gothic" panose="020B0502020202020204" pitchFamily="34" charset="0"/>
                  <a:ea typeface="Times New Roman"/>
                  <a:cs typeface="Times New Roman"/>
                  <a:sym typeface="Times New Roman"/>
                </a:endParaRPr>
              </a:p>
            </p:txBody>
          </p:sp>
          <p:sp>
            <p:nvSpPr>
              <p:cNvPr id="59" name="TextBox 58">
                <a:extLst>
                  <a:ext uri="{FF2B5EF4-FFF2-40B4-BE49-F238E27FC236}">
                    <a16:creationId xmlns:a16="http://schemas.microsoft.com/office/drawing/2014/main" id="{7D9C1156-945D-7172-AD2E-4160C2916DEE}"/>
                  </a:ext>
                </a:extLst>
              </p:cNvPr>
              <p:cNvSpPr txBox="1"/>
              <p:nvPr/>
            </p:nvSpPr>
            <p:spPr>
              <a:xfrm>
                <a:off x="13370061" y="3516962"/>
                <a:ext cx="3354610" cy="97738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lvl="0" indent="0" rtl="0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sz="2800" b="1" u="none" strike="noStrike" cap="none" dirty="0">
                    <a:solidFill>
                      <a:schemeClr val="dk1"/>
                    </a:solidFill>
                    <a:latin typeface="Century Gothic" panose="020B0502020202020204" pitchFamily="34" charset="0"/>
                  </a:rPr>
                  <a:t>Key Information Obtained</a:t>
                </a:r>
                <a:endParaRPr lang="en-US" sz="2800" b="1" u="none" strike="noStrike" cap="none" dirty="0">
                  <a:solidFill>
                    <a:schemeClr val="dk1"/>
                  </a:solidFill>
                  <a:latin typeface="Century Gothic" panose="020B0502020202020204" pitchFamily="34" charset="0"/>
                  <a:ea typeface="Times New Roman"/>
                  <a:cs typeface="Times New Roman"/>
                  <a:sym typeface="Times New Roman"/>
                </a:endParaRPr>
              </a:p>
            </p:txBody>
          </p:sp>
          <p:sp>
            <p:nvSpPr>
              <p:cNvPr id="60" name="TextBox 59">
                <a:extLst>
                  <a:ext uri="{FF2B5EF4-FFF2-40B4-BE49-F238E27FC236}">
                    <a16:creationId xmlns:a16="http://schemas.microsoft.com/office/drawing/2014/main" id="{3324A61F-99EC-B9AC-5E8F-DD1029443362}"/>
                  </a:ext>
                </a:extLst>
              </p:cNvPr>
              <p:cNvSpPr txBox="1"/>
              <p:nvPr/>
            </p:nvSpPr>
            <p:spPr>
              <a:xfrm>
                <a:off x="17294516" y="3723441"/>
                <a:ext cx="3354610" cy="51636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lvl="0" indent="0" rtl="0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sz="2800" b="1" u="none" strike="noStrike" cap="none" dirty="0">
                    <a:solidFill>
                      <a:schemeClr val="dk1"/>
                    </a:solidFill>
                    <a:latin typeface="Century Gothic" panose="020B0502020202020204" pitchFamily="34" charset="0"/>
                  </a:rPr>
                  <a:t>Potential Source</a:t>
                </a:r>
                <a:endParaRPr lang="en-US" sz="2800" b="1" u="none" strike="noStrike" cap="none" dirty="0">
                  <a:solidFill>
                    <a:schemeClr val="dk1"/>
                  </a:solidFill>
                  <a:latin typeface="Century Gothic" panose="020B0502020202020204" pitchFamily="34" charset="0"/>
                  <a:ea typeface="Times New Roman"/>
                  <a:cs typeface="Times New Roman"/>
                  <a:sym typeface="Times New Roman"/>
                </a:endParaRPr>
              </a:p>
            </p:txBody>
          </p:sp>
          <p:sp>
            <p:nvSpPr>
              <p:cNvPr id="61" name="TextBox 60">
                <a:extLst>
                  <a:ext uri="{FF2B5EF4-FFF2-40B4-BE49-F238E27FC236}">
                    <a16:creationId xmlns:a16="http://schemas.microsoft.com/office/drawing/2014/main" id="{80B3C268-6806-3B9A-172E-B4A57FCD6CCA}"/>
                  </a:ext>
                </a:extLst>
              </p:cNvPr>
              <p:cNvSpPr txBox="1"/>
              <p:nvPr/>
            </p:nvSpPr>
            <p:spPr>
              <a:xfrm>
                <a:off x="1710157" y="5949658"/>
                <a:ext cx="3068978" cy="86325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342900" marR="0" lvl="0" indent="-342900" algn="l" rtl="0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lt1"/>
                  </a:buClr>
                  <a:buSzPct val="140000"/>
                  <a:buFont typeface="Arial" panose="020B0604020202020204" pitchFamily="34" charset="0"/>
                  <a:buChar char="•"/>
                </a:pPr>
                <a:r>
                  <a:rPr lang="en-US" sz="2400" b="1" u="none" strike="noStrike" cap="none" dirty="0">
                    <a:solidFill>
                      <a:schemeClr val="bg1"/>
                    </a:solidFill>
                    <a:latin typeface="Century Gothic" panose="020B0502020202020204" pitchFamily="34" charset="0"/>
                    <a:ea typeface="Calibri"/>
                    <a:cs typeface="Calibri"/>
                    <a:sym typeface="Calibri"/>
                  </a:rPr>
                  <a:t>Quantity </a:t>
                </a:r>
                <a:endParaRPr lang="en-US" sz="1800" b="1" dirty="0">
                  <a:solidFill>
                    <a:schemeClr val="bg1"/>
                  </a:solidFill>
                  <a:latin typeface="Century Gothic" panose="020B0502020202020204" pitchFamily="34" charset="0"/>
                </a:endParaRPr>
              </a:p>
              <a:p>
                <a:pPr marL="342900" marR="0" lvl="0" indent="-342900" algn="l" rtl="0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lt1"/>
                  </a:buClr>
                  <a:buSzPct val="140000"/>
                  <a:buFont typeface="Arial" panose="020B0604020202020204" pitchFamily="34" charset="0"/>
                  <a:buChar char="•"/>
                </a:pPr>
                <a:r>
                  <a:rPr lang="en-US" sz="2400" b="1" u="none" strike="noStrike" cap="none" dirty="0">
                    <a:solidFill>
                      <a:schemeClr val="bg1"/>
                    </a:solidFill>
                    <a:latin typeface="Century Gothic" panose="020B0502020202020204" pitchFamily="34" charset="0"/>
                    <a:ea typeface="Calibri"/>
                    <a:cs typeface="Calibri"/>
                    <a:sym typeface="Calibri"/>
                  </a:rPr>
                  <a:t>Quality</a:t>
                </a:r>
                <a:endParaRPr lang="en-US" sz="1800" b="1" dirty="0">
                  <a:solidFill>
                    <a:schemeClr val="bg1"/>
                  </a:solidFill>
                  <a:latin typeface="Century Gothic" panose="020B0502020202020204" pitchFamily="34" charset="0"/>
                </a:endParaRPr>
              </a:p>
            </p:txBody>
          </p:sp>
          <p:sp>
            <p:nvSpPr>
              <p:cNvPr id="62" name="TextBox 61">
                <a:extLst>
                  <a:ext uri="{FF2B5EF4-FFF2-40B4-BE49-F238E27FC236}">
                    <a16:creationId xmlns:a16="http://schemas.microsoft.com/office/drawing/2014/main" id="{365AEB03-5E8A-DC6E-6533-0181C710282E}"/>
                  </a:ext>
                </a:extLst>
              </p:cNvPr>
              <p:cNvSpPr txBox="1"/>
              <p:nvPr/>
            </p:nvSpPr>
            <p:spPr>
              <a:xfrm>
                <a:off x="9460242" y="4720934"/>
                <a:ext cx="3379302" cy="164256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lvl="0" indent="0" algn="l" rtl="0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sz="2400" b="1" u="none" strike="noStrike" cap="none" dirty="0">
                    <a:solidFill>
                      <a:schemeClr val="bg1"/>
                    </a:solidFill>
                    <a:latin typeface="Century Gothic" panose="020B0502020202020204" pitchFamily="34" charset="0"/>
                    <a:ea typeface="Calibri"/>
                    <a:cs typeface="Calibri"/>
                    <a:sym typeface="Calibri"/>
                  </a:rPr>
                  <a:t>A random sample phone survey of key employees on communication: </a:t>
                </a:r>
                <a:endParaRPr lang="en-US" sz="1800" b="1" dirty="0">
                  <a:solidFill>
                    <a:schemeClr val="bg1"/>
                  </a:solidFill>
                  <a:latin typeface="Century Gothic" panose="020B0502020202020204" pitchFamily="34" charset="0"/>
                </a:endParaRPr>
              </a:p>
            </p:txBody>
          </p:sp>
          <p:sp>
            <p:nvSpPr>
              <p:cNvPr id="63" name="TextBox 62">
                <a:extLst>
                  <a:ext uri="{FF2B5EF4-FFF2-40B4-BE49-F238E27FC236}">
                    <a16:creationId xmlns:a16="http://schemas.microsoft.com/office/drawing/2014/main" id="{9DCEC7C7-49EE-AAAA-8339-4B3ADB71D079}"/>
                  </a:ext>
                </a:extLst>
              </p:cNvPr>
              <p:cNvSpPr txBox="1"/>
              <p:nvPr/>
            </p:nvSpPr>
            <p:spPr>
              <a:xfrm>
                <a:off x="17294516" y="4722008"/>
                <a:ext cx="3354609" cy="124739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lvl="0" indent="0" algn="l" rtl="0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sz="2400" b="1" u="none" strike="noStrike" cap="none" dirty="0">
                    <a:solidFill>
                      <a:schemeClr val="bg1"/>
                    </a:solidFill>
                    <a:latin typeface="Century Gothic" panose="020B0502020202020204" pitchFamily="34" charset="0"/>
                    <a:ea typeface="Calibri"/>
                    <a:cs typeface="Calibri"/>
                    <a:sym typeface="Calibri"/>
                  </a:rPr>
                  <a:t>Random phone survey given by IMO Team member</a:t>
                </a:r>
                <a:endParaRPr lang="en-US" sz="1800" b="1" dirty="0">
                  <a:solidFill>
                    <a:schemeClr val="bg1"/>
                  </a:solidFill>
                  <a:latin typeface="Century Gothic" panose="020B0502020202020204" pitchFamily="34" charset="0"/>
                </a:endParaRPr>
              </a:p>
            </p:txBody>
          </p:sp>
          <p:sp>
            <p:nvSpPr>
              <p:cNvPr id="64" name="TextBox 63">
                <a:extLst>
                  <a:ext uri="{FF2B5EF4-FFF2-40B4-BE49-F238E27FC236}">
                    <a16:creationId xmlns:a16="http://schemas.microsoft.com/office/drawing/2014/main" id="{9AA3EB3F-DBB1-8A2D-059C-A496FC8BF004}"/>
                  </a:ext>
                </a:extLst>
              </p:cNvPr>
              <p:cNvSpPr txBox="1"/>
              <p:nvPr/>
            </p:nvSpPr>
            <p:spPr>
              <a:xfrm>
                <a:off x="17084699" y="6061458"/>
                <a:ext cx="3865461" cy="126034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574675" marR="0" lvl="0" indent="-342900" algn="l" rtl="0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bg1"/>
                  </a:buClr>
                  <a:buSzPct val="140000"/>
                  <a:buFont typeface="Arial" panose="020B0604020202020204" pitchFamily="34" charset="0"/>
                  <a:buChar char="•"/>
                </a:pPr>
                <a:r>
                  <a:rPr lang="en-US" sz="2400" b="1" u="none" strike="noStrike" cap="none" dirty="0">
                    <a:solidFill>
                      <a:schemeClr val="bg1"/>
                    </a:solidFill>
                    <a:latin typeface="Century Gothic" panose="020B0502020202020204" pitchFamily="34" charset="0"/>
                    <a:ea typeface="Calibri"/>
                    <a:cs typeface="Calibri"/>
                    <a:sym typeface="Calibri"/>
                  </a:rPr>
                  <a:t>electronic tracking of quantity</a:t>
                </a:r>
                <a:endParaRPr lang="en-US" sz="1800" b="1" dirty="0">
                  <a:solidFill>
                    <a:schemeClr val="bg1"/>
                  </a:solidFill>
                  <a:latin typeface="Century Gothic" panose="020B0502020202020204" pitchFamily="34" charset="0"/>
                </a:endParaRPr>
              </a:p>
              <a:p>
                <a:pPr marL="574675" marR="0" lvl="0" indent="-342900" algn="l" rtl="0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bg1"/>
                  </a:buClr>
                  <a:buSzPct val="140000"/>
                  <a:buFont typeface="Arial" panose="020B0604020202020204" pitchFamily="34" charset="0"/>
                  <a:buChar char="•"/>
                </a:pPr>
                <a:r>
                  <a:rPr lang="en-US" sz="2400" b="1" u="none" strike="noStrike" cap="none" dirty="0">
                    <a:solidFill>
                      <a:schemeClr val="bg1"/>
                    </a:solidFill>
                    <a:latin typeface="Century Gothic" panose="020B0502020202020204" pitchFamily="34" charset="0"/>
                    <a:ea typeface="Calibri"/>
                    <a:cs typeface="Calibri"/>
                    <a:sym typeface="Calibri"/>
                  </a:rPr>
                  <a:t>Int. team data</a:t>
                </a:r>
                <a:endParaRPr lang="en-US" sz="1800" b="1" dirty="0">
                  <a:solidFill>
                    <a:schemeClr val="bg1"/>
                  </a:solidFill>
                  <a:latin typeface="Century Gothic" panose="020B0502020202020204" pitchFamily="34" charset="0"/>
                </a:endParaRPr>
              </a:p>
            </p:txBody>
          </p:sp>
          <p:sp>
            <p:nvSpPr>
              <p:cNvPr id="65" name="TextBox 64">
                <a:extLst>
                  <a:ext uri="{FF2B5EF4-FFF2-40B4-BE49-F238E27FC236}">
                    <a16:creationId xmlns:a16="http://schemas.microsoft.com/office/drawing/2014/main" id="{E1C4F713-33E2-CCFE-26A1-350E303F911E}"/>
                  </a:ext>
                </a:extLst>
              </p:cNvPr>
              <p:cNvSpPr txBox="1"/>
              <p:nvPr/>
            </p:nvSpPr>
            <p:spPr>
              <a:xfrm>
                <a:off x="21158167" y="4722008"/>
                <a:ext cx="2822284" cy="86517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57150" marR="0" lvl="0" indent="0" algn="l" rtl="0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sz="2400" b="1" u="none" strike="noStrike" cap="none" dirty="0">
                    <a:solidFill>
                      <a:schemeClr val="bg1"/>
                    </a:solidFill>
                    <a:latin typeface="Century Gothic" panose="020B0502020202020204" pitchFamily="34" charset="0"/>
                  </a:rPr>
                  <a:t>Survey:</a:t>
                </a:r>
                <a:endParaRPr lang="en-US" sz="2400" b="1" dirty="0">
                  <a:solidFill>
                    <a:schemeClr val="bg1"/>
                  </a:solidFill>
                  <a:latin typeface="Century Gothic" panose="020B0502020202020204" pitchFamily="34" charset="0"/>
                </a:endParaRPr>
              </a:p>
              <a:p>
                <a:pPr marL="57150" marR="0" lvl="0" indent="0" algn="l" rtl="0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sz="2400" b="1" dirty="0">
                    <a:solidFill>
                      <a:schemeClr val="bg1"/>
                    </a:solidFill>
                    <a:latin typeface="Century Gothic" panose="020B0502020202020204" pitchFamily="34" charset="0"/>
                  </a:rPr>
                  <a:t>Monthly</a:t>
                </a:r>
              </a:p>
            </p:txBody>
          </p:sp>
          <p:sp>
            <p:nvSpPr>
              <p:cNvPr id="66" name="TextBox 65">
                <a:extLst>
                  <a:ext uri="{FF2B5EF4-FFF2-40B4-BE49-F238E27FC236}">
                    <a16:creationId xmlns:a16="http://schemas.microsoft.com/office/drawing/2014/main" id="{965CCF35-D2C5-C544-C46D-BCA57D28F55E}"/>
                  </a:ext>
                </a:extLst>
              </p:cNvPr>
              <p:cNvSpPr txBox="1"/>
              <p:nvPr/>
            </p:nvSpPr>
            <p:spPr>
              <a:xfrm>
                <a:off x="21158167" y="5772696"/>
                <a:ext cx="2822284" cy="86325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57150" marR="0" lvl="0" indent="0" algn="l" rtl="0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sz="2400" b="1" u="none" strike="noStrike" cap="none" dirty="0">
                    <a:solidFill>
                      <a:schemeClr val="bg1"/>
                    </a:solidFill>
                    <a:latin typeface="Century Gothic" panose="020B0502020202020204" pitchFamily="34" charset="0"/>
                  </a:rPr>
                  <a:t>Report:</a:t>
                </a:r>
                <a:endParaRPr lang="en-US" sz="2400" b="1" dirty="0">
                  <a:solidFill>
                    <a:schemeClr val="bg1"/>
                  </a:solidFill>
                  <a:latin typeface="Century Gothic" panose="020B0502020202020204" pitchFamily="34" charset="0"/>
                </a:endParaRPr>
              </a:p>
              <a:p>
                <a:pPr marL="57150" marR="0" lvl="0" indent="0" algn="l" rtl="0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sz="2400" b="1" u="none" strike="noStrike" cap="none" dirty="0">
                    <a:solidFill>
                      <a:schemeClr val="bg1"/>
                    </a:solidFill>
                    <a:latin typeface="Century Gothic" panose="020B0502020202020204" pitchFamily="34" charset="0"/>
                  </a:rPr>
                  <a:t>Monthly</a:t>
                </a:r>
                <a:endParaRPr lang="en-US" sz="2400" b="1" u="none" strike="noStrike" cap="none" dirty="0">
                  <a:solidFill>
                    <a:schemeClr val="bg1"/>
                  </a:solidFill>
                  <a:latin typeface="Century Gothic" panose="020B0502020202020204" pitchFamily="34" charset="0"/>
                  <a:ea typeface="Times New Roman"/>
                  <a:cs typeface="Times New Roman"/>
                  <a:sym typeface="Times New Roman"/>
                </a:endParaRPr>
              </a:p>
            </p:txBody>
          </p:sp>
          <p:sp>
            <p:nvSpPr>
              <p:cNvPr id="67" name="TextBox 66">
                <a:extLst>
                  <a:ext uri="{FF2B5EF4-FFF2-40B4-BE49-F238E27FC236}">
                    <a16:creationId xmlns:a16="http://schemas.microsoft.com/office/drawing/2014/main" id="{5C0B1E31-3214-D5AE-92D3-4156CA35B2A1}"/>
                  </a:ext>
                </a:extLst>
              </p:cNvPr>
              <p:cNvSpPr txBox="1"/>
              <p:nvPr/>
            </p:nvSpPr>
            <p:spPr>
              <a:xfrm>
                <a:off x="1673940" y="8310716"/>
                <a:ext cx="3025951" cy="110523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lvl="0" indent="0" algn="l" rtl="0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sz="3200" b="1" u="none" strike="noStrike" cap="none" dirty="0">
                    <a:solidFill>
                      <a:schemeClr val="lt1"/>
                    </a:solidFill>
                    <a:latin typeface="Century Gothic" panose="020B0502020202020204" pitchFamily="34" charset="0"/>
                    <a:ea typeface="Calibri"/>
                    <a:cs typeface="Calibri"/>
                    <a:sym typeface="Calibri"/>
                  </a:rPr>
                  <a:t>6. Education and Training</a:t>
                </a:r>
                <a:endParaRPr lang="en-US" sz="3200" u="none" strike="noStrike" cap="none" dirty="0">
                  <a:solidFill>
                    <a:schemeClr val="lt1"/>
                  </a:solidFill>
                  <a:latin typeface="Century Gothic" panose="020B0502020202020204" pitchFamily="34" charset="0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68" name="TextBox 67">
                <a:extLst>
                  <a:ext uri="{FF2B5EF4-FFF2-40B4-BE49-F238E27FC236}">
                    <a16:creationId xmlns:a16="http://schemas.microsoft.com/office/drawing/2014/main" id="{C4695D4D-D006-7CA2-9420-2A9E47FC8BB9}"/>
                  </a:ext>
                </a:extLst>
              </p:cNvPr>
              <p:cNvSpPr txBox="1"/>
              <p:nvPr/>
            </p:nvSpPr>
            <p:spPr>
              <a:xfrm>
                <a:off x="5604387" y="8372981"/>
                <a:ext cx="3068978" cy="126034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lvl="0" indent="0" algn="l" rtl="0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sz="2400" b="1" u="none" strike="noStrike" cap="none" dirty="0">
                    <a:solidFill>
                      <a:schemeClr val="bg1"/>
                    </a:solidFill>
                    <a:latin typeface="Century Gothic" panose="020B0502020202020204" pitchFamily="34" charset="0"/>
                    <a:ea typeface="Calibri"/>
                    <a:cs typeface="Calibri"/>
                    <a:sym typeface="Calibri"/>
                  </a:rPr>
                  <a:t>To verify that employees receive proper training in:</a:t>
                </a:r>
                <a:endParaRPr lang="en-US" sz="1800" b="1" dirty="0">
                  <a:solidFill>
                    <a:schemeClr val="bg1"/>
                  </a:solidFill>
                  <a:latin typeface="Century Gothic" panose="020B0502020202020204" pitchFamily="34" charset="0"/>
                </a:endParaRPr>
              </a:p>
            </p:txBody>
          </p:sp>
          <p:sp>
            <p:nvSpPr>
              <p:cNvPr id="69" name="TextBox 68">
                <a:extLst>
                  <a:ext uri="{FF2B5EF4-FFF2-40B4-BE49-F238E27FC236}">
                    <a16:creationId xmlns:a16="http://schemas.microsoft.com/office/drawing/2014/main" id="{45B8CC17-6670-E3BA-1C20-86E78B39AC5E}"/>
                  </a:ext>
                </a:extLst>
              </p:cNvPr>
              <p:cNvSpPr txBox="1"/>
              <p:nvPr/>
            </p:nvSpPr>
            <p:spPr>
              <a:xfrm>
                <a:off x="9484630" y="8372981"/>
                <a:ext cx="3467149" cy="126034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lvl="0" indent="0" algn="l" rtl="0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sz="2400" b="1" u="none" strike="noStrike" cap="none" dirty="0">
                    <a:solidFill>
                      <a:schemeClr val="bg1"/>
                    </a:solidFill>
                    <a:latin typeface="Century Gothic" panose="020B0502020202020204" pitchFamily="34" charset="0"/>
                    <a:ea typeface="Calibri"/>
                    <a:cs typeface="Calibri"/>
                    <a:sym typeface="Calibri"/>
                  </a:rPr>
                  <a:t>A random sample phone survey of key employees on:</a:t>
                </a:r>
                <a:endParaRPr lang="en-US" sz="1800" b="1" dirty="0">
                  <a:solidFill>
                    <a:schemeClr val="bg1"/>
                  </a:solidFill>
                  <a:latin typeface="Century Gothic" panose="020B0502020202020204" pitchFamily="34" charset="0"/>
                </a:endParaRPr>
              </a:p>
            </p:txBody>
          </p:sp>
          <p:sp>
            <p:nvSpPr>
              <p:cNvPr id="70" name="TextBox 69">
                <a:extLst>
                  <a:ext uri="{FF2B5EF4-FFF2-40B4-BE49-F238E27FC236}">
                    <a16:creationId xmlns:a16="http://schemas.microsoft.com/office/drawing/2014/main" id="{DCFD7E5D-5E2F-0EEE-58A3-DF50AD7A6E73}"/>
                  </a:ext>
                </a:extLst>
              </p:cNvPr>
              <p:cNvSpPr txBox="1"/>
              <p:nvPr/>
            </p:nvSpPr>
            <p:spPr>
              <a:xfrm>
                <a:off x="13313791" y="8320636"/>
                <a:ext cx="3467149" cy="272927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574675" marR="0" lvl="0" indent="-342900" algn="l" rtl="0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bg1"/>
                  </a:buClr>
                  <a:buSzPct val="140000"/>
                  <a:buFont typeface="Arial" panose="020B0604020202020204" pitchFamily="34" charset="0"/>
                  <a:buChar char="•"/>
                </a:pPr>
                <a:r>
                  <a:rPr lang="en-US" sz="2400" b="1" u="none" strike="noStrike" cap="none" dirty="0">
                    <a:solidFill>
                      <a:schemeClr val="bg1"/>
                    </a:solidFill>
                    <a:latin typeface="Century Gothic" panose="020B0502020202020204" pitchFamily="34" charset="0"/>
                    <a:ea typeface="Calibri"/>
                    <a:cs typeface="Calibri"/>
                    <a:sym typeface="Calibri"/>
                  </a:rPr>
                  <a:t>Verification of proper and necessary training to employees</a:t>
                </a:r>
                <a:endParaRPr lang="en-US" b="1" u="none" strike="noStrike" cap="none" dirty="0">
                  <a:solidFill>
                    <a:schemeClr val="bg1"/>
                  </a:solidFill>
                  <a:latin typeface="Century Gothic" panose="020B0502020202020204" pitchFamily="34" charset="0"/>
                  <a:ea typeface="Calibri"/>
                  <a:cs typeface="Calibri"/>
                  <a:sym typeface="Calibri"/>
                </a:endParaRPr>
              </a:p>
              <a:p>
                <a:pPr marL="517525" marR="0" lvl="0" indent="-285750" algn="l" rtl="0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bg1"/>
                  </a:buClr>
                  <a:buSzPct val="140000"/>
                  <a:buFont typeface="Arial" panose="020B0604020202020204" pitchFamily="34" charset="0"/>
                  <a:buChar char="•"/>
                </a:pPr>
                <a:endParaRPr lang="en-US" sz="1800" dirty="0">
                  <a:solidFill>
                    <a:schemeClr val="bg1"/>
                  </a:solidFill>
                  <a:latin typeface="Century Gothic" panose="020B0502020202020204" pitchFamily="34" charset="0"/>
                </a:endParaRPr>
              </a:p>
              <a:p>
                <a:pPr marL="574675" marR="0" lvl="0" indent="-342900" algn="l" rtl="0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bg1"/>
                  </a:buClr>
                  <a:buSzPct val="140000"/>
                  <a:buFont typeface="Arial" panose="020B0604020202020204" pitchFamily="34" charset="0"/>
                  <a:buChar char="•"/>
                </a:pPr>
                <a:r>
                  <a:rPr lang="en-US" sz="2400" b="1" u="none" strike="noStrike" cap="none" dirty="0">
                    <a:solidFill>
                      <a:schemeClr val="bg1"/>
                    </a:solidFill>
                    <a:latin typeface="Century Gothic" panose="020B0502020202020204" pitchFamily="34" charset="0"/>
                    <a:ea typeface="Calibri"/>
                    <a:cs typeface="Calibri"/>
                    <a:sym typeface="Calibri"/>
                  </a:rPr>
                  <a:t>Areas of training needed identified</a:t>
                </a:r>
                <a:endParaRPr lang="en-US" sz="1800" b="1" dirty="0">
                  <a:solidFill>
                    <a:schemeClr val="bg1"/>
                  </a:solidFill>
                  <a:latin typeface="Century Gothic" panose="020B0502020202020204" pitchFamily="34" charset="0"/>
                </a:endParaRPr>
              </a:p>
            </p:txBody>
          </p:sp>
          <p:sp>
            <p:nvSpPr>
              <p:cNvPr id="71" name="TextBox 70">
                <a:extLst>
                  <a:ext uri="{FF2B5EF4-FFF2-40B4-BE49-F238E27FC236}">
                    <a16:creationId xmlns:a16="http://schemas.microsoft.com/office/drawing/2014/main" id="{3E8F76E6-D221-43CF-B859-E70A8FFA5676}"/>
                  </a:ext>
                </a:extLst>
              </p:cNvPr>
              <p:cNvSpPr txBox="1"/>
              <p:nvPr/>
            </p:nvSpPr>
            <p:spPr>
              <a:xfrm>
                <a:off x="17073771" y="8392232"/>
                <a:ext cx="3156254" cy="361720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574675" marR="0" lvl="0" indent="-342900" algn="l" rtl="0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bg1"/>
                  </a:buClr>
                  <a:buSzPct val="140000"/>
                  <a:buFont typeface="Arial" panose="020B0604020202020204" pitchFamily="34" charset="0"/>
                  <a:buChar char="•"/>
                </a:pPr>
                <a:r>
                  <a:rPr lang="en-US" sz="2400" b="1" u="none" strike="noStrike" cap="none" dirty="0">
                    <a:solidFill>
                      <a:schemeClr val="bg1"/>
                    </a:solidFill>
                    <a:latin typeface="Century Gothic" panose="020B0502020202020204" pitchFamily="34" charset="0"/>
                    <a:ea typeface="Calibri"/>
                    <a:cs typeface="Calibri"/>
                    <a:sym typeface="Calibri"/>
                  </a:rPr>
                  <a:t>Random phone survey given by Merger Team members</a:t>
                </a:r>
                <a:endParaRPr lang="en-US" sz="2400" b="1" dirty="0">
                  <a:solidFill>
                    <a:schemeClr val="bg1"/>
                  </a:solidFill>
                  <a:latin typeface="Century Gothic" panose="020B0502020202020204" pitchFamily="34" charset="0"/>
                  <a:sym typeface="Calibri"/>
                </a:endParaRPr>
              </a:p>
              <a:p>
                <a:pPr marL="574675" marR="0" lvl="0" indent="-342900" algn="l" rtl="0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bg1"/>
                  </a:buClr>
                  <a:buSzPct val="140000"/>
                  <a:buFont typeface="Arial" panose="020B0604020202020204" pitchFamily="34" charset="0"/>
                  <a:buChar char="•"/>
                </a:pPr>
                <a:endParaRPr lang="en-US" sz="2400" b="1" u="none" strike="noStrike" cap="none" dirty="0">
                  <a:solidFill>
                    <a:schemeClr val="bg1"/>
                  </a:solidFill>
                  <a:latin typeface="Century Gothic" panose="020B0502020202020204" pitchFamily="34" charset="0"/>
                  <a:ea typeface="Calibri"/>
                  <a:cs typeface="Calibri"/>
                  <a:sym typeface="Calibri"/>
                </a:endParaRPr>
              </a:p>
              <a:p>
                <a:pPr marL="574675" marR="0" lvl="0" indent="-342900" algn="l" rtl="0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bg1"/>
                  </a:buClr>
                  <a:buSzPct val="140000"/>
                  <a:buFont typeface="Arial" panose="020B0604020202020204" pitchFamily="34" charset="0"/>
                  <a:buChar char="•"/>
                </a:pPr>
                <a:r>
                  <a:rPr lang="en-US" sz="2400" b="1" u="none" strike="noStrike" cap="none" dirty="0">
                    <a:solidFill>
                      <a:schemeClr val="bg1"/>
                    </a:solidFill>
                    <a:latin typeface="Century Gothic" panose="020B0502020202020204" pitchFamily="34" charset="0"/>
                    <a:ea typeface="Calibri"/>
                    <a:cs typeface="Calibri"/>
                    <a:sym typeface="Calibri"/>
                  </a:rPr>
                  <a:t>Relevant  integration teams identify training needs</a:t>
                </a:r>
                <a:endParaRPr lang="en-US" sz="2400" b="1" dirty="0">
                  <a:solidFill>
                    <a:schemeClr val="bg1"/>
                  </a:solidFill>
                  <a:latin typeface="Century Gothic" panose="020B0502020202020204" pitchFamily="34" charset="0"/>
                </a:endParaRPr>
              </a:p>
            </p:txBody>
          </p:sp>
          <p:sp>
            <p:nvSpPr>
              <p:cNvPr id="72" name="TextBox 71">
                <a:extLst>
                  <a:ext uri="{FF2B5EF4-FFF2-40B4-BE49-F238E27FC236}">
                    <a16:creationId xmlns:a16="http://schemas.microsoft.com/office/drawing/2014/main" id="{04729A48-2D50-28CA-F433-89545E8B19F4}"/>
                  </a:ext>
                </a:extLst>
              </p:cNvPr>
              <p:cNvSpPr txBox="1"/>
              <p:nvPr/>
            </p:nvSpPr>
            <p:spPr>
              <a:xfrm>
                <a:off x="9258095" y="9761776"/>
                <a:ext cx="3467149" cy="165551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574675" marR="0" lvl="0" indent="-342900" algn="l" rtl="0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bg1"/>
                  </a:buClr>
                  <a:buSzPct val="140000"/>
                  <a:buFont typeface="Arial" panose="020B0604020202020204" pitchFamily="34" charset="0"/>
                  <a:buChar char="•"/>
                </a:pPr>
                <a:r>
                  <a:rPr lang="en-US" sz="2400" b="1" u="none" strike="noStrike" cap="none" dirty="0">
                    <a:solidFill>
                      <a:schemeClr val="bg1"/>
                    </a:solidFill>
                    <a:latin typeface="Century Gothic" panose="020B0502020202020204" pitchFamily="34" charset="0"/>
                    <a:ea typeface="Calibri"/>
                    <a:cs typeface="Calibri"/>
                    <a:sym typeface="Calibri"/>
                  </a:rPr>
                  <a:t>recent training</a:t>
                </a:r>
                <a:endParaRPr lang="en-US" sz="1800" b="1" dirty="0">
                  <a:solidFill>
                    <a:schemeClr val="bg1"/>
                  </a:solidFill>
                  <a:latin typeface="Century Gothic" panose="020B0502020202020204" pitchFamily="34" charset="0"/>
                </a:endParaRPr>
              </a:p>
              <a:p>
                <a:pPr marL="574675" marR="0" lvl="0" indent="-342900" algn="l" rtl="0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bg1"/>
                  </a:buClr>
                  <a:buSzPct val="140000"/>
                  <a:buFont typeface="Arial" panose="020B0604020202020204" pitchFamily="34" charset="0"/>
                  <a:buChar char="•"/>
                </a:pPr>
                <a:r>
                  <a:rPr lang="en-US" sz="2400" b="1" u="none" strike="noStrike" cap="none" dirty="0">
                    <a:solidFill>
                      <a:schemeClr val="bg1"/>
                    </a:solidFill>
                    <a:latin typeface="Century Gothic" panose="020B0502020202020204" pitchFamily="34" charset="0"/>
                    <a:ea typeface="Calibri"/>
                    <a:cs typeface="Calibri"/>
                    <a:sym typeface="Calibri"/>
                  </a:rPr>
                  <a:t>relevance</a:t>
                </a:r>
                <a:endParaRPr lang="en-US" sz="1800" b="1" dirty="0">
                  <a:solidFill>
                    <a:schemeClr val="bg1"/>
                  </a:solidFill>
                  <a:latin typeface="Century Gothic" panose="020B0502020202020204" pitchFamily="34" charset="0"/>
                </a:endParaRPr>
              </a:p>
              <a:p>
                <a:pPr marL="574675" marR="0" lvl="0" indent="-342900" algn="l" rtl="0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bg1"/>
                  </a:buClr>
                  <a:buSzPct val="140000"/>
                  <a:buFont typeface="Arial" panose="020B0604020202020204" pitchFamily="34" charset="0"/>
                  <a:buChar char="•"/>
                </a:pPr>
                <a:r>
                  <a:rPr lang="en-US" sz="2400" b="1" u="none" strike="noStrike" cap="none" dirty="0">
                    <a:solidFill>
                      <a:schemeClr val="bg1"/>
                    </a:solidFill>
                    <a:latin typeface="Century Gothic" panose="020B0502020202020204" pitchFamily="34" charset="0"/>
                    <a:ea typeface="Calibri"/>
                    <a:cs typeface="Calibri"/>
                    <a:sym typeface="Calibri"/>
                  </a:rPr>
                  <a:t>suggestions on future courses</a:t>
                </a:r>
                <a:endParaRPr lang="en-US" sz="1800" b="1" dirty="0">
                  <a:solidFill>
                    <a:schemeClr val="bg1"/>
                  </a:solidFill>
                  <a:latin typeface="Century Gothic" panose="020B0502020202020204" pitchFamily="34" charset="0"/>
                </a:endParaRPr>
              </a:p>
            </p:txBody>
          </p:sp>
          <p:sp>
            <p:nvSpPr>
              <p:cNvPr id="73" name="TextBox 72">
                <a:extLst>
                  <a:ext uri="{FF2B5EF4-FFF2-40B4-BE49-F238E27FC236}">
                    <a16:creationId xmlns:a16="http://schemas.microsoft.com/office/drawing/2014/main" id="{51E7F6EF-2866-B82B-1932-E1473EE8F01D}"/>
                  </a:ext>
                </a:extLst>
              </p:cNvPr>
              <p:cNvSpPr txBox="1"/>
              <p:nvPr/>
            </p:nvSpPr>
            <p:spPr>
              <a:xfrm>
                <a:off x="21241051" y="3723440"/>
                <a:ext cx="2289483" cy="51636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lvl="0" indent="0" rtl="0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sz="2800" b="1" u="none" strike="noStrike" cap="none" dirty="0">
                    <a:solidFill>
                      <a:schemeClr val="dk1"/>
                    </a:solidFill>
                    <a:latin typeface="Century Gothic" panose="020B0502020202020204" pitchFamily="34" charset="0"/>
                  </a:rPr>
                  <a:t>Frequency</a:t>
                </a:r>
                <a:endParaRPr lang="en-US" sz="2800" b="1" u="none" strike="noStrike" cap="none" dirty="0">
                  <a:solidFill>
                    <a:schemeClr val="dk1"/>
                  </a:solidFill>
                  <a:latin typeface="Century Gothic" panose="020B0502020202020204" pitchFamily="34" charset="0"/>
                  <a:ea typeface="Times New Roman"/>
                  <a:cs typeface="Times New Roman"/>
                  <a:sym typeface="Times New Roman"/>
                </a:endParaRPr>
              </a:p>
            </p:txBody>
          </p:sp>
          <p:grpSp>
            <p:nvGrpSpPr>
              <p:cNvPr id="74" name="Group 73">
                <a:extLst>
                  <a:ext uri="{FF2B5EF4-FFF2-40B4-BE49-F238E27FC236}">
                    <a16:creationId xmlns:a16="http://schemas.microsoft.com/office/drawing/2014/main" id="{F530468C-4C45-5A2C-0D75-1B4BB2FB4C23}"/>
                  </a:ext>
                </a:extLst>
              </p:cNvPr>
              <p:cNvGrpSpPr/>
              <p:nvPr/>
            </p:nvGrpSpPr>
            <p:grpSpPr>
              <a:xfrm>
                <a:off x="21158167" y="8403904"/>
                <a:ext cx="2822284" cy="1913938"/>
                <a:chOff x="21158167" y="8403904"/>
                <a:chExt cx="2822284" cy="1913938"/>
              </a:xfrm>
            </p:grpSpPr>
            <p:sp>
              <p:nvSpPr>
                <p:cNvPr id="78" name="TextBox 77">
                  <a:extLst>
                    <a:ext uri="{FF2B5EF4-FFF2-40B4-BE49-F238E27FC236}">
                      <a16:creationId xmlns:a16="http://schemas.microsoft.com/office/drawing/2014/main" id="{0A29E68F-E05F-5676-04E6-F966E3122C90}"/>
                    </a:ext>
                  </a:extLst>
                </p:cNvPr>
                <p:cNvSpPr txBox="1"/>
                <p:nvPr/>
              </p:nvSpPr>
              <p:spPr>
                <a:xfrm>
                  <a:off x="21158167" y="8403904"/>
                  <a:ext cx="2822284" cy="865173"/>
                </a:xfrm>
                <a:prstGeom prst="rect">
                  <a:avLst/>
                </a:prstGeom>
                <a:noFill/>
              </p:spPr>
              <p:txBody>
                <a:bodyPr wrap="square">
                  <a:spAutoFit/>
                </a:bodyPr>
                <a:lstStyle/>
                <a:p>
                  <a:pPr marL="57150" marR="0" lvl="0" indent="0" algn="l" rtl="0">
                    <a:lnSpc>
                      <a:spcPct val="107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en-US" sz="2400" b="1" u="none" strike="noStrike" cap="none" dirty="0">
                      <a:solidFill>
                        <a:schemeClr val="bg1"/>
                      </a:solidFill>
                      <a:latin typeface="Century Gothic" panose="020B0502020202020204" pitchFamily="34" charset="0"/>
                    </a:rPr>
                    <a:t>Survey:</a:t>
                  </a:r>
                  <a:endParaRPr lang="en-US" sz="2400" b="1" dirty="0">
                    <a:solidFill>
                      <a:schemeClr val="bg1"/>
                    </a:solidFill>
                    <a:latin typeface="Century Gothic" panose="020B0502020202020204" pitchFamily="34" charset="0"/>
                  </a:endParaRPr>
                </a:p>
                <a:p>
                  <a:pPr marL="57150" marR="0" lvl="0" indent="0" algn="l" rtl="0">
                    <a:lnSpc>
                      <a:spcPct val="107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en-US" sz="2400" b="1" u="none" strike="noStrike" cap="none" dirty="0">
                      <a:solidFill>
                        <a:schemeClr val="bg1"/>
                      </a:solidFill>
                      <a:latin typeface="Century Gothic" panose="020B0502020202020204" pitchFamily="34" charset="0"/>
                    </a:rPr>
                    <a:t>Quarterly</a:t>
                  </a:r>
                  <a:endParaRPr lang="en-US" sz="2400" b="1" dirty="0">
                    <a:solidFill>
                      <a:schemeClr val="bg1"/>
                    </a:solidFill>
                    <a:latin typeface="Century Gothic" panose="020B0502020202020204" pitchFamily="34" charset="0"/>
                  </a:endParaRPr>
                </a:p>
              </p:txBody>
            </p:sp>
            <p:sp>
              <p:nvSpPr>
                <p:cNvPr id="79" name="TextBox 78">
                  <a:extLst>
                    <a:ext uri="{FF2B5EF4-FFF2-40B4-BE49-F238E27FC236}">
                      <a16:creationId xmlns:a16="http://schemas.microsoft.com/office/drawing/2014/main" id="{6BE2A2EC-2980-F6EB-E769-74FCE852E4DF}"/>
                    </a:ext>
                  </a:extLst>
                </p:cNvPr>
                <p:cNvSpPr txBox="1"/>
                <p:nvPr/>
              </p:nvSpPr>
              <p:spPr>
                <a:xfrm>
                  <a:off x="21158167" y="9454592"/>
                  <a:ext cx="2822284" cy="863250"/>
                </a:xfrm>
                <a:prstGeom prst="rect">
                  <a:avLst/>
                </a:prstGeom>
                <a:noFill/>
              </p:spPr>
              <p:txBody>
                <a:bodyPr wrap="square">
                  <a:spAutoFit/>
                </a:bodyPr>
                <a:lstStyle/>
                <a:p>
                  <a:pPr marL="57150" marR="0" lvl="0" indent="0" algn="l" rtl="0">
                    <a:lnSpc>
                      <a:spcPct val="107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en-US" sz="2400" b="1" u="none" strike="noStrike" cap="none" dirty="0">
                      <a:solidFill>
                        <a:schemeClr val="bg1"/>
                      </a:solidFill>
                      <a:latin typeface="Century Gothic" panose="020B0502020202020204" pitchFamily="34" charset="0"/>
                    </a:rPr>
                    <a:t>Report:</a:t>
                  </a:r>
                  <a:endParaRPr lang="en-US" sz="2400" b="1" dirty="0">
                    <a:solidFill>
                      <a:schemeClr val="bg1"/>
                    </a:solidFill>
                    <a:latin typeface="Century Gothic" panose="020B0502020202020204" pitchFamily="34" charset="0"/>
                  </a:endParaRPr>
                </a:p>
                <a:p>
                  <a:pPr marL="57150" marR="0" lvl="0" indent="0" algn="l" rtl="0">
                    <a:lnSpc>
                      <a:spcPct val="107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en-US" sz="2400" b="1" u="none" strike="noStrike" cap="none" dirty="0">
                      <a:solidFill>
                        <a:schemeClr val="bg1"/>
                      </a:solidFill>
                      <a:latin typeface="Century Gothic" panose="020B0502020202020204" pitchFamily="34" charset="0"/>
                    </a:rPr>
                    <a:t>Monthly</a:t>
                  </a:r>
                  <a:endParaRPr lang="en-US" sz="2400" b="1" u="none" strike="noStrike" cap="none" dirty="0">
                    <a:solidFill>
                      <a:schemeClr val="bg1"/>
                    </a:solidFill>
                    <a:latin typeface="Century Gothic" panose="020B0502020202020204" pitchFamily="34" charset="0"/>
                    <a:ea typeface="Times New Roman"/>
                    <a:cs typeface="Times New Roman"/>
                    <a:sym typeface="Times New Roman"/>
                  </a:endParaRPr>
                </a:p>
              </p:txBody>
            </p:sp>
          </p:grpSp>
          <p:sp>
            <p:nvSpPr>
              <p:cNvPr id="75" name="TextBox 74">
                <a:extLst>
                  <a:ext uri="{FF2B5EF4-FFF2-40B4-BE49-F238E27FC236}">
                    <a16:creationId xmlns:a16="http://schemas.microsoft.com/office/drawing/2014/main" id="{21211CB0-310F-34A0-035E-CC464438D154}"/>
                  </a:ext>
                </a:extLst>
              </p:cNvPr>
              <p:cNvSpPr txBox="1"/>
              <p:nvPr/>
            </p:nvSpPr>
            <p:spPr>
              <a:xfrm>
                <a:off x="9260217" y="6410751"/>
                <a:ext cx="3379302" cy="86517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574675" marR="0" lvl="0" indent="-342900" algn="l" rtl="0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bg1"/>
                  </a:buClr>
                  <a:buSzPct val="140000"/>
                  <a:buFont typeface="Arial" panose="020B0604020202020204" pitchFamily="34" charset="0"/>
                  <a:buChar char="•"/>
                </a:pPr>
                <a:r>
                  <a:rPr lang="en-US" sz="2400" b="1" u="none" strike="noStrike" cap="none" dirty="0">
                    <a:solidFill>
                      <a:schemeClr val="bg1"/>
                    </a:solidFill>
                    <a:latin typeface="Century Gothic" panose="020B0502020202020204" pitchFamily="34" charset="0"/>
                    <a:ea typeface="Calibri"/>
                    <a:cs typeface="Calibri"/>
                    <a:sym typeface="Calibri"/>
                  </a:rPr>
                  <a:t>quantity</a:t>
                </a:r>
                <a:endParaRPr lang="en-US" sz="1800" b="1" dirty="0">
                  <a:solidFill>
                    <a:schemeClr val="bg1"/>
                  </a:solidFill>
                  <a:latin typeface="Century Gothic" panose="020B0502020202020204" pitchFamily="34" charset="0"/>
                </a:endParaRPr>
              </a:p>
              <a:p>
                <a:pPr marL="574675" marR="0" lvl="0" indent="-342900" algn="l" rtl="0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bg1"/>
                  </a:buClr>
                  <a:buSzPct val="140000"/>
                  <a:buFont typeface="Arial" panose="020B0604020202020204" pitchFamily="34" charset="0"/>
                  <a:buChar char="•"/>
                </a:pPr>
                <a:r>
                  <a:rPr lang="en-US" sz="2400" b="1" u="none" strike="noStrike" cap="none" dirty="0">
                    <a:solidFill>
                      <a:schemeClr val="bg1"/>
                    </a:solidFill>
                    <a:latin typeface="Century Gothic" panose="020B0502020202020204" pitchFamily="34" charset="0"/>
                    <a:ea typeface="Calibri"/>
                    <a:cs typeface="Calibri"/>
                    <a:sym typeface="Calibri"/>
                  </a:rPr>
                  <a:t>quality</a:t>
                </a:r>
                <a:endParaRPr lang="en-US" sz="1800" b="1" dirty="0">
                  <a:solidFill>
                    <a:schemeClr val="bg1"/>
                  </a:solidFill>
                  <a:latin typeface="Century Gothic" panose="020B0502020202020204" pitchFamily="34" charset="0"/>
                </a:endParaRPr>
              </a:p>
            </p:txBody>
          </p:sp>
          <p:sp>
            <p:nvSpPr>
              <p:cNvPr id="76" name="TextBox 75">
                <a:extLst>
                  <a:ext uri="{FF2B5EF4-FFF2-40B4-BE49-F238E27FC236}">
                    <a16:creationId xmlns:a16="http://schemas.microsoft.com/office/drawing/2014/main" id="{03335721-0DB5-4A92-59AC-9DA173604BA8}"/>
                  </a:ext>
                </a:extLst>
              </p:cNvPr>
              <p:cNvSpPr txBox="1"/>
              <p:nvPr/>
            </p:nvSpPr>
            <p:spPr>
              <a:xfrm>
                <a:off x="5604387" y="9767534"/>
                <a:ext cx="3068978" cy="282808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574675" marR="0" lvl="0" indent="-342900" algn="l" rtl="0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bg1"/>
                  </a:buClr>
                  <a:buSzPct val="140000"/>
                  <a:buFont typeface="Arial" panose="020B0604020202020204" pitchFamily="34" charset="0"/>
                  <a:buChar char="•"/>
                </a:pPr>
                <a:r>
                  <a:rPr lang="en-US" sz="2400" b="1" u="none" strike="noStrike" cap="none" dirty="0">
                    <a:solidFill>
                      <a:schemeClr val="bg1"/>
                    </a:solidFill>
                    <a:latin typeface="Century Gothic" panose="020B0502020202020204" pitchFamily="34" charset="0"/>
                    <a:ea typeface="Calibri"/>
                    <a:cs typeface="Calibri"/>
                    <a:sym typeface="Calibri"/>
                  </a:rPr>
                  <a:t>New systems and methods</a:t>
                </a:r>
                <a:endParaRPr lang="en-US" sz="1800" b="1" dirty="0">
                  <a:solidFill>
                    <a:schemeClr val="bg1"/>
                  </a:solidFill>
                  <a:latin typeface="Century Gothic" panose="020B0502020202020204" pitchFamily="34" charset="0"/>
                </a:endParaRPr>
              </a:p>
              <a:p>
                <a:pPr marL="574675" marR="0" lvl="0" indent="-342900" algn="l" rtl="0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bg1"/>
                  </a:buClr>
                  <a:buSzPct val="140000"/>
                  <a:buFont typeface="Arial" panose="020B0604020202020204" pitchFamily="34" charset="0"/>
                  <a:buChar char="•"/>
                </a:pPr>
                <a:r>
                  <a:rPr lang="en-US" sz="2400" b="1" u="none" strike="noStrike" cap="none" dirty="0">
                    <a:solidFill>
                      <a:schemeClr val="bg1"/>
                    </a:solidFill>
                    <a:latin typeface="Century Gothic" panose="020B0502020202020204" pitchFamily="34" charset="0"/>
                    <a:ea typeface="Calibri"/>
                    <a:cs typeface="Calibri"/>
                    <a:sym typeface="Calibri"/>
                  </a:rPr>
                  <a:t>Both company’s operations, products and services</a:t>
                </a:r>
                <a:endParaRPr lang="en-US" sz="1800" b="1" dirty="0">
                  <a:solidFill>
                    <a:schemeClr val="bg1"/>
                  </a:solidFill>
                  <a:latin typeface="Century Gothic" panose="020B0502020202020204" pitchFamily="34" charset="0"/>
                </a:endParaRPr>
              </a:p>
            </p:txBody>
          </p:sp>
          <p:sp>
            <p:nvSpPr>
              <p:cNvPr id="77" name="TextBox 76">
                <a:extLst>
                  <a:ext uri="{FF2B5EF4-FFF2-40B4-BE49-F238E27FC236}">
                    <a16:creationId xmlns:a16="http://schemas.microsoft.com/office/drawing/2014/main" id="{7C51BCA4-68FD-0B5C-F67A-CCE31C9702A9}"/>
                  </a:ext>
                </a:extLst>
              </p:cNvPr>
              <p:cNvSpPr txBox="1"/>
              <p:nvPr/>
            </p:nvSpPr>
            <p:spPr>
              <a:xfrm>
                <a:off x="1710157" y="9485382"/>
                <a:ext cx="3068978" cy="86325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342900" marR="0" lvl="0" indent="-342900" algn="l" rtl="0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lt1"/>
                  </a:buClr>
                  <a:buSzPct val="140000"/>
                  <a:buFont typeface="Arial" panose="020B0604020202020204" pitchFamily="34" charset="0"/>
                  <a:buChar char="•"/>
                </a:pPr>
                <a:r>
                  <a:rPr lang="en-US" sz="2400" b="1" u="none" strike="noStrike" cap="none" dirty="0">
                    <a:solidFill>
                      <a:schemeClr val="bg1"/>
                    </a:solidFill>
                    <a:latin typeface="Century Gothic" panose="020B0502020202020204" pitchFamily="34" charset="0"/>
                    <a:ea typeface="Calibri"/>
                    <a:cs typeface="Calibri"/>
                    <a:sym typeface="Calibri"/>
                  </a:rPr>
                  <a:t>Quantity </a:t>
                </a:r>
                <a:endParaRPr lang="en-US" sz="1800" b="1" dirty="0">
                  <a:solidFill>
                    <a:schemeClr val="bg1"/>
                  </a:solidFill>
                  <a:latin typeface="Century Gothic" panose="020B0502020202020204" pitchFamily="34" charset="0"/>
                </a:endParaRPr>
              </a:p>
              <a:p>
                <a:pPr marL="342900" marR="0" lvl="0" indent="-342900" algn="l" rtl="0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lt1"/>
                  </a:buClr>
                  <a:buSzPct val="140000"/>
                  <a:buFont typeface="Arial" panose="020B0604020202020204" pitchFamily="34" charset="0"/>
                  <a:buChar char="•"/>
                </a:pPr>
                <a:r>
                  <a:rPr lang="en-US" sz="2400" b="1" u="none" strike="noStrike" cap="none" dirty="0">
                    <a:solidFill>
                      <a:schemeClr val="bg1"/>
                    </a:solidFill>
                    <a:latin typeface="Century Gothic" panose="020B0502020202020204" pitchFamily="34" charset="0"/>
                    <a:ea typeface="Calibri"/>
                    <a:cs typeface="Calibri"/>
                    <a:sym typeface="Calibri"/>
                  </a:rPr>
                  <a:t>Quality</a:t>
                </a:r>
                <a:endParaRPr lang="en-US" sz="1800" b="1" dirty="0">
                  <a:solidFill>
                    <a:schemeClr val="bg1"/>
                  </a:solidFill>
                  <a:latin typeface="Century Gothic" panose="020B0502020202020204" pitchFamily="34" charset="0"/>
                </a:endParaRPr>
              </a:p>
            </p:txBody>
          </p:sp>
        </p:grpSp>
        <p:sp>
          <p:nvSpPr>
            <p:cNvPr id="47" name="TextBox 46">
              <a:extLst>
                <a:ext uri="{FF2B5EF4-FFF2-40B4-BE49-F238E27FC236}">
                  <a16:creationId xmlns:a16="http://schemas.microsoft.com/office/drawing/2014/main" id="{7D98EBA2-91E2-FDAC-8001-E84CBAA61510}"/>
                </a:ext>
              </a:extLst>
            </p:cNvPr>
            <p:cNvSpPr txBox="1"/>
            <p:nvPr/>
          </p:nvSpPr>
          <p:spPr>
            <a:xfrm>
              <a:off x="1359615" y="4496236"/>
              <a:ext cx="3576415" cy="110523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marR="0" lvl="0" indent="0" algn="l" rtl="0">
                <a:lnSpc>
                  <a:spcPct val="107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3200" b="1" u="none" strike="noStrike" cap="none" dirty="0">
                  <a:solidFill>
                    <a:schemeClr val="lt1"/>
                  </a:solidFill>
                  <a:latin typeface="Century Gothic" panose="020B0502020202020204" pitchFamily="34" charset="0"/>
                  <a:ea typeface="Calibri"/>
                  <a:cs typeface="Calibri"/>
                  <a:sym typeface="Calibri"/>
                </a:rPr>
                <a:t>5. Internal Communications</a:t>
              </a:r>
              <a:endParaRPr lang="en-US" sz="3200" u="none" strike="noStrike" cap="none" dirty="0">
                <a:solidFill>
                  <a:schemeClr val="lt1"/>
                </a:solidFill>
                <a:latin typeface="Century Gothic" panose="020B0502020202020204" pitchFamily="34" charset="0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9" name="TextBox 48">
              <a:extLst>
                <a:ext uri="{FF2B5EF4-FFF2-40B4-BE49-F238E27FC236}">
                  <a16:creationId xmlns:a16="http://schemas.microsoft.com/office/drawing/2014/main" id="{F83DEF78-3C81-8DA9-6AE9-F5308CBE20ED}"/>
                </a:ext>
              </a:extLst>
            </p:cNvPr>
            <p:cNvSpPr txBox="1"/>
            <p:nvPr/>
          </p:nvSpPr>
          <p:spPr>
            <a:xfrm>
              <a:off x="5290062" y="4496236"/>
              <a:ext cx="3068978" cy="203773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marR="0" lvl="0" indent="0" algn="l" rtl="0">
                <a:lnSpc>
                  <a:spcPct val="107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400" b="1" u="none" strike="noStrike" cap="none" dirty="0">
                  <a:solidFill>
                    <a:schemeClr val="bg1"/>
                  </a:solidFill>
                  <a:latin typeface="Century Gothic" panose="020B0502020202020204" pitchFamily="34" charset="0"/>
                  <a:ea typeface="Calibri"/>
                  <a:cs typeface="Calibri"/>
                  <a:sym typeface="Calibri"/>
                </a:rPr>
                <a:t>To measure adequacy of internal communications about the merger</a:t>
              </a:r>
              <a:endParaRPr lang="en-US" sz="1800" b="1" dirty="0">
                <a:solidFill>
                  <a:schemeClr val="bg1"/>
                </a:solidFill>
                <a:latin typeface="Century Gothic" panose="020B0502020202020204" pitchFamily="34" charset="0"/>
              </a:endParaRPr>
            </a:p>
          </p:txBody>
        </p:sp>
        <p:sp>
          <p:nvSpPr>
            <p:cNvPr id="51" name="TextBox 50">
              <a:extLst>
                <a:ext uri="{FF2B5EF4-FFF2-40B4-BE49-F238E27FC236}">
                  <a16:creationId xmlns:a16="http://schemas.microsoft.com/office/drawing/2014/main" id="{EDF8F60E-9FBB-7F3C-4F11-BAB7041F0E1A}"/>
                </a:ext>
              </a:extLst>
            </p:cNvPr>
            <p:cNvSpPr txBox="1"/>
            <p:nvPr/>
          </p:nvSpPr>
          <p:spPr>
            <a:xfrm>
              <a:off x="13085233" y="4464833"/>
              <a:ext cx="3381381" cy="1247393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marR="0" lvl="0" indent="0" algn="l" rtl="0">
                <a:lnSpc>
                  <a:spcPct val="107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400" b="1" u="none" strike="noStrike" cap="none" dirty="0">
                  <a:solidFill>
                    <a:schemeClr val="bg1"/>
                  </a:solidFill>
                  <a:latin typeface="Century Gothic" panose="020B0502020202020204" pitchFamily="34" charset="0"/>
                  <a:ea typeface="Calibri"/>
                  <a:cs typeface="Calibri"/>
                  <a:sym typeface="Calibri"/>
                </a:rPr>
                <a:t>Verification of receipt of communications by employees </a:t>
              </a:r>
              <a:endParaRPr lang="en-US" sz="1800" b="1" dirty="0">
                <a:solidFill>
                  <a:schemeClr val="bg1"/>
                </a:solidFill>
                <a:latin typeface="Century Gothic" panose="020B0502020202020204" pitchFamily="34" charset="0"/>
              </a:endParaRPr>
            </a:p>
          </p:txBody>
        </p:sp>
      </p:grpSp>
      <p:pic>
        <p:nvPicPr>
          <p:cNvPr id="2" name="Picture 1" descr="A logo with blue and orange squares&#10;&#10;AI-generated content may be incorrect.">
            <a:extLst>
              <a:ext uri="{FF2B5EF4-FFF2-40B4-BE49-F238E27FC236}">
                <a16:creationId xmlns:a16="http://schemas.microsoft.com/office/drawing/2014/main" id="{7222500D-0161-E8CE-2B26-AA718570D80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1839" y="33616"/>
            <a:ext cx="2098721" cy="3767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79856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3071</TotalTime>
  <Words>511</Words>
  <Application>Microsoft Office PowerPoint</Application>
  <PresentationFormat>Custom</PresentationFormat>
  <Paragraphs>133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Century Gothic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4FOLD STUDIO</dc:creator>
  <cp:lastModifiedBy>JOE ABERGER</cp:lastModifiedBy>
  <cp:revision>23</cp:revision>
  <cp:lastPrinted>2025-02-07T18:12:47Z</cp:lastPrinted>
  <dcterms:created xsi:type="dcterms:W3CDTF">2011-01-21T15:00:27Z</dcterms:created>
  <dcterms:modified xsi:type="dcterms:W3CDTF">2025-06-16T20:12:22Z</dcterms:modified>
</cp:coreProperties>
</file>